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7" r:id="rId1"/>
    <p:sldMasterId id="2147483699" r:id="rId2"/>
  </p:sldMasterIdLst>
  <p:notesMasterIdLst>
    <p:notesMasterId r:id="rId22"/>
  </p:notesMasterIdLst>
  <p:sldIdLst>
    <p:sldId id="358" r:id="rId3"/>
    <p:sldId id="359" r:id="rId4"/>
    <p:sldId id="360" r:id="rId5"/>
    <p:sldId id="292" r:id="rId6"/>
    <p:sldId id="293" r:id="rId7"/>
    <p:sldId id="361" r:id="rId8"/>
    <p:sldId id="294" r:id="rId9"/>
    <p:sldId id="295" r:id="rId10"/>
    <p:sldId id="362" r:id="rId11"/>
    <p:sldId id="296" r:id="rId12"/>
    <p:sldId id="297" r:id="rId13"/>
    <p:sldId id="298" r:id="rId14"/>
    <p:sldId id="299" r:id="rId15"/>
    <p:sldId id="363" r:id="rId16"/>
    <p:sldId id="300" r:id="rId17"/>
    <p:sldId id="301" r:id="rId18"/>
    <p:sldId id="302" r:id="rId19"/>
    <p:sldId id="364" r:id="rId20"/>
    <p:sldId id="335" r:id="rId2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9966"/>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89" autoAdjust="0"/>
    <p:restoredTop sz="94660"/>
  </p:normalViewPr>
  <p:slideViewPr>
    <p:cSldViewPr>
      <p:cViewPr varScale="1">
        <p:scale>
          <a:sx n="68" d="100"/>
          <a:sy n="68" d="100"/>
        </p:scale>
        <p:origin x="172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606"/>
    </p:cViewPr>
  </p:sorterViewPr>
  <p:notesViewPr>
    <p:cSldViewPr>
      <p:cViewPr varScale="1">
        <p:scale>
          <a:sx n="39" d="100"/>
          <a:sy n="39" d="100"/>
        </p:scale>
        <p:origin x="-150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ru-RU"/>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ru-RU"/>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Щелчок правит 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ru-RU"/>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1B941E40-3B07-4725-9399-B2F85FF53E1B}"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45762" name="Group 2"/>
          <p:cNvGrpSpPr>
            <a:grpSpLocks/>
          </p:cNvGrpSpPr>
          <p:nvPr/>
        </p:nvGrpSpPr>
        <p:grpSpPr bwMode="auto">
          <a:xfrm>
            <a:off x="0" y="0"/>
            <a:ext cx="9144000" cy="6856413"/>
            <a:chOff x="0" y="0"/>
            <a:chExt cx="5760" cy="4319"/>
          </a:xfrm>
        </p:grpSpPr>
        <p:sp>
          <p:nvSpPr>
            <p:cNvPr id="24576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ru-RU"/>
            </a:p>
          </p:txBody>
        </p:sp>
        <p:sp>
          <p:nvSpPr>
            <p:cNvPr id="24576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576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ru-RU"/>
            </a:p>
          </p:txBody>
        </p:sp>
        <p:sp>
          <p:nvSpPr>
            <p:cNvPr id="24576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576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ru-RU"/>
            </a:p>
          </p:txBody>
        </p:sp>
        <p:sp>
          <p:nvSpPr>
            <p:cNvPr id="24576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ru-RU"/>
            </a:p>
          </p:txBody>
        </p:sp>
        <p:sp>
          <p:nvSpPr>
            <p:cNvPr id="24576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ru-RU"/>
            </a:p>
          </p:txBody>
        </p:sp>
        <p:sp>
          <p:nvSpPr>
            <p:cNvPr id="24577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577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ru-RU"/>
            </a:p>
          </p:txBody>
        </p:sp>
        <p:sp>
          <p:nvSpPr>
            <p:cNvPr id="24577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ru-RU"/>
            </a:p>
          </p:txBody>
        </p:sp>
        <p:sp>
          <p:nvSpPr>
            <p:cNvPr id="24577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ru-RU"/>
            </a:p>
          </p:txBody>
        </p:sp>
        <p:sp>
          <p:nvSpPr>
            <p:cNvPr id="24577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ru-RU"/>
            </a:p>
          </p:txBody>
        </p:sp>
        <p:sp>
          <p:nvSpPr>
            <p:cNvPr id="24577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577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ru-RU"/>
            </a:p>
          </p:txBody>
        </p:sp>
        <p:sp>
          <p:nvSpPr>
            <p:cNvPr id="24577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ru-RU"/>
            </a:p>
          </p:txBody>
        </p:sp>
        <p:sp>
          <p:nvSpPr>
            <p:cNvPr id="24577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ru-RU"/>
            </a:p>
          </p:txBody>
        </p:sp>
        <p:sp>
          <p:nvSpPr>
            <p:cNvPr id="24577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ru-RU"/>
            </a:p>
          </p:txBody>
        </p:sp>
        <p:sp>
          <p:nvSpPr>
            <p:cNvPr id="24578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ru-RU"/>
            </a:p>
          </p:txBody>
        </p:sp>
        <p:sp>
          <p:nvSpPr>
            <p:cNvPr id="24578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ru-RU"/>
            </a:p>
          </p:txBody>
        </p:sp>
        <p:sp>
          <p:nvSpPr>
            <p:cNvPr id="24578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ru-RU"/>
            </a:p>
          </p:txBody>
        </p:sp>
        <p:sp>
          <p:nvSpPr>
            <p:cNvPr id="24578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24578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ru-RU"/>
            </a:p>
          </p:txBody>
        </p:sp>
        <p:sp>
          <p:nvSpPr>
            <p:cNvPr id="24578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ru-RU"/>
            </a:p>
          </p:txBody>
        </p:sp>
        <p:sp>
          <p:nvSpPr>
            <p:cNvPr id="24578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ru-RU"/>
            </a:p>
          </p:txBody>
        </p:sp>
        <p:sp>
          <p:nvSpPr>
            <p:cNvPr id="24578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ru-RU"/>
            </a:p>
          </p:txBody>
        </p:sp>
        <p:sp>
          <p:nvSpPr>
            <p:cNvPr id="24578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ru-RU"/>
            </a:p>
          </p:txBody>
        </p:sp>
        <p:sp>
          <p:nvSpPr>
            <p:cNvPr id="24578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ru-RU"/>
            </a:p>
          </p:txBody>
        </p:sp>
        <p:sp>
          <p:nvSpPr>
            <p:cNvPr id="24579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ru-RU"/>
            </a:p>
          </p:txBody>
        </p:sp>
        <p:sp>
          <p:nvSpPr>
            <p:cNvPr id="24579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579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ru-RU"/>
            </a:p>
          </p:txBody>
        </p:sp>
        <p:sp>
          <p:nvSpPr>
            <p:cNvPr id="24579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ru-RU"/>
            </a:p>
          </p:txBody>
        </p:sp>
        <p:sp>
          <p:nvSpPr>
            <p:cNvPr id="24579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ru-RU"/>
            </a:p>
          </p:txBody>
        </p:sp>
        <p:sp>
          <p:nvSpPr>
            <p:cNvPr id="24579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ru-RU"/>
            </a:p>
          </p:txBody>
        </p:sp>
        <p:sp>
          <p:nvSpPr>
            <p:cNvPr id="24579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ru-RU"/>
            </a:p>
          </p:txBody>
        </p:sp>
        <p:sp>
          <p:nvSpPr>
            <p:cNvPr id="24579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ru-RU"/>
            </a:p>
          </p:txBody>
        </p:sp>
        <p:sp>
          <p:nvSpPr>
            <p:cNvPr id="24579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ru-RU"/>
            </a:p>
          </p:txBody>
        </p:sp>
        <p:grpSp>
          <p:nvGrpSpPr>
            <p:cNvPr id="245799" name="Group 39"/>
            <p:cNvGrpSpPr>
              <a:grpSpLocks/>
            </p:cNvGrpSpPr>
            <p:nvPr userDrawn="1"/>
          </p:nvGrpSpPr>
          <p:grpSpPr bwMode="auto">
            <a:xfrm>
              <a:off x="0" y="1632"/>
              <a:ext cx="5758" cy="1858"/>
              <a:chOff x="0" y="1632"/>
              <a:chExt cx="5758" cy="1858"/>
            </a:xfrm>
          </p:grpSpPr>
          <p:sp>
            <p:nvSpPr>
              <p:cNvPr id="24580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580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ru-RU"/>
              </a:p>
            </p:txBody>
          </p:sp>
        </p:grpSp>
      </p:grpSp>
      <p:sp>
        <p:nvSpPr>
          <p:cNvPr id="245802" name="Rectangle 42"/>
          <p:cNvSpPr>
            <a:spLocks noGrp="1" noChangeArrowheads="1"/>
          </p:cNvSpPr>
          <p:nvPr>
            <p:ph type="ctrTitle" sz="quarter"/>
          </p:nvPr>
        </p:nvSpPr>
        <p:spPr>
          <a:xfrm>
            <a:off x="457200" y="1600200"/>
            <a:ext cx="8229600" cy="1828800"/>
          </a:xfrm>
        </p:spPr>
        <p:txBody>
          <a:bodyPr/>
          <a:lstStyle>
            <a:lvl1pPr>
              <a:defRPr sz="4800"/>
            </a:lvl1pPr>
          </a:lstStyle>
          <a:p>
            <a:r>
              <a:rPr lang="ru-RU"/>
              <a:t>Образец заголовка</a:t>
            </a:r>
          </a:p>
        </p:txBody>
      </p:sp>
      <p:sp>
        <p:nvSpPr>
          <p:cNvPr id="24580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ru-RU"/>
              <a:t>Образец подзаголовка</a:t>
            </a:r>
          </a:p>
        </p:txBody>
      </p:sp>
      <p:sp>
        <p:nvSpPr>
          <p:cNvPr id="245804" name="Rectangle 44"/>
          <p:cNvSpPr>
            <a:spLocks noGrp="1" noChangeArrowheads="1"/>
          </p:cNvSpPr>
          <p:nvPr>
            <p:ph type="dt" sz="quarter" idx="2"/>
          </p:nvPr>
        </p:nvSpPr>
        <p:spPr/>
        <p:txBody>
          <a:bodyPr/>
          <a:lstStyle>
            <a:lvl1pPr>
              <a:defRPr/>
            </a:lvl1pPr>
          </a:lstStyle>
          <a:p>
            <a:endParaRPr lang="ru-RU"/>
          </a:p>
        </p:txBody>
      </p:sp>
      <p:sp>
        <p:nvSpPr>
          <p:cNvPr id="245805" name="Rectangle 45"/>
          <p:cNvSpPr>
            <a:spLocks noGrp="1" noChangeArrowheads="1"/>
          </p:cNvSpPr>
          <p:nvPr>
            <p:ph type="ftr" sz="quarter" idx="3"/>
          </p:nvPr>
        </p:nvSpPr>
        <p:spPr/>
        <p:txBody>
          <a:bodyPr/>
          <a:lstStyle>
            <a:lvl1pPr>
              <a:defRPr/>
            </a:lvl1pPr>
          </a:lstStyle>
          <a:p>
            <a:endParaRPr lang="ru-RU"/>
          </a:p>
        </p:txBody>
      </p:sp>
      <p:sp>
        <p:nvSpPr>
          <p:cNvPr id="245806" name="Rectangle 46"/>
          <p:cNvSpPr>
            <a:spLocks noGrp="1" noChangeArrowheads="1"/>
          </p:cNvSpPr>
          <p:nvPr>
            <p:ph type="sldNum" sz="quarter" idx="4"/>
          </p:nvPr>
        </p:nvSpPr>
        <p:spPr/>
        <p:txBody>
          <a:bodyPr/>
          <a:lstStyle>
            <a:lvl1pPr>
              <a:defRPr/>
            </a:lvl1pPr>
          </a:lstStyle>
          <a:p>
            <a:fld id="{B57DB68B-7AC0-4949-A614-FF6F1A9E7D67}"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648A0F3-D1A7-44F4-94B8-E666FBF2D89B}"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28DF7A7-2053-4E50-89A6-64F34A640968}"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p>
            <a:fld id="{98CDC2D2-2F86-4153-B336-95AE5600FFF9}" type="datetimeFigureOut">
              <a:rPr lang="ru-RU" smtClean="0"/>
              <a:t>13.04.2020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51028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65951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13.04.2020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494817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8CDC2D2-2F86-4153-B336-95AE5600FFF9}" type="datetimeFigureOut">
              <a:rPr lang="ru-RU" smtClean="0"/>
              <a:t>13.04.2020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91389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8CDC2D2-2F86-4153-B336-95AE5600FFF9}" type="datetimeFigureOut">
              <a:rPr lang="ru-RU" smtClean="0"/>
              <a:t>13.04.2020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955369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8CDC2D2-2F86-4153-B336-95AE5600FFF9}" type="datetimeFigureOut">
              <a:rPr lang="ru-RU" smtClean="0"/>
              <a:t>13.04.2020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430902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13.04.2020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4815496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29966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0D73CB1-B60F-4DFB-B9F3-408DB3D26659}" type="slidenum">
              <a:rPr lang="ru-RU"/>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539091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2325313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7467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25716AD-5D68-4164-AB86-9DBFE302BD59}"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3F92B75-47A3-4868-AEE3-512BA6103AE8}"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6924CD66-755E-49C4-9EA2-C90F324A349E}"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B22D240C-4306-47DF-8D06-D43ABFA36C62}"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DF98D160-978F-4121-BBE3-910CA950FAD3}"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6696B1D-DA42-4BF1-9561-8B6D7A805089}"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AAD10DB-8C4A-4D79-812E-F61FBD61E290}"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244738" name="Group 2"/>
          <p:cNvGrpSpPr>
            <a:grpSpLocks/>
          </p:cNvGrpSpPr>
          <p:nvPr/>
        </p:nvGrpSpPr>
        <p:grpSpPr bwMode="auto">
          <a:xfrm>
            <a:off x="0" y="0"/>
            <a:ext cx="9144000" cy="6856413"/>
            <a:chOff x="0" y="0"/>
            <a:chExt cx="5760" cy="4319"/>
          </a:xfrm>
        </p:grpSpPr>
        <p:sp>
          <p:nvSpPr>
            <p:cNvPr id="24473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ru-RU"/>
            </a:p>
          </p:txBody>
        </p:sp>
        <p:sp>
          <p:nvSpPr>
            <p:cNvPr id="24474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474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ru-RU"/>
            </a:p>
          </p:txBody>
        </p:sp>
        <p:sp>
          <p:nvSpPr>
            <p:cNvPr id="24474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474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ru-RU"/>
            </a:p>
          </p:txBody>
        </p:sp>
        <p:sp>
          <p:nvSpPr>
            <p:cNvPr id="24474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ru-RU"/>
            </a:p>
          </p:txBody>
        </p:sp>
        <p:sp>
          <p:nvSpPr>
            <p:cNvPr id="24474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ru-RU"/>
            </a:p>
          </p:txBody>
        </p:sp>
        <p:sp>
          <p:nvSpPr>
            <p:cNvPr id="24474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474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ru-RU"/>
            </a:p>
          </p:txBody>
        </p:sp>
        <p:sp>
          <p:nvSpPr>
            <p:cNvPr id="24474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ru-RU"/>
            </a:p>
          </p:txBody>
        </p:sp>
        <p:sp>
          <p:nvSpPr>
            <p:cNvPr id="24474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ru-RU"/>
            </a:p>
          </p:txBody>
        </p:sp>
        <p:sp>
          <p:nvSpPr>
            <p:cNvPr id="24475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ru-RU"/>
            </a:p>
          </p:txBody>
        </p:sp>
        <p:sp>
          <p:nvSpPr>
            <p:cNvPr id="24475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475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ru-RU"/>
            </a:p>
          </p:txBody>
        </p:sp>
        <p:sp>
          <p:nvSpPr>
            <p:cNvPr id="24475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ru-RU"/>
            </a:p>
          </p:txBody>
        </p:sp>
        <p:sp>
          <p:nvSpPr>
            <p:cNvPr id="24475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ru-RU"/>
            </a:p>
          </p:txBody>
        </p:sp>
        <p:sp>
          <p:nvSpPr>
            <p:cNvPr id="24475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ru-RU"/>
            </a:p>
          </p:txBody>
        </p:sp>
        <p:sp>
          <p:nvSpPr>
            <p:cNvPr id="24475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ru-RU"/>
            </a:p>
          </p:txBody>
        </p:sp>
        <p:sp>
          <p:nvSpPr>
            <p:cNvPr id="24475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ru-RU"/>
            </a:p>
          </p:txBody>
        </p:sp>
        <p:sp>
          <p:nvSpPr>
            <p:cNvPr id="24475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ru-RU"/>
            </a:p>
          </p:txBody>
        </p:sp>
        <p:sp>
          <p:nvSpPr>
            <p:cNvPr id="24475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24476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ru-RU"/>
            </a:p>
          </p:txBody>
        </p:sp>
        <p:sp>
          <p:nvSpPr>
            <p:cNvPr id="24476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ru-RU"/>
            </a:p>
          </p:txBody>
        </p:sp>
        <p:sp>
          <p:nvSpPr>
            <p:cNvPr id="24476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ru-RU"/>
            </a:p>
          </p:txBody>
        </p:sp>
        <p:sp>
          <p:nvSpPr>
            <p:cNvPr id="24476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ru-RU"/>
            </a:p>
          </p:txBody>
        </p:sp>
        <p:sp>
          <p:nvSpPr>
            <p:cNvPr id="24476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ru-RU"/>
            </a:p>
          </p:txBody>
        </p:sp>
        <p:sp>
          <p:nvSpPr>
            <p:cNvPr id="24476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ru-RU"/>
            </a:p>
          </p:txBody>
        </p:sp>
        <p:sp>
          <p:nvSpPr>
            <p:cNvPr id="24476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ru-RU"/>
            </a:p>
          </p:txBody>
        </p:sp>
        <p:sp>
          <p:nvSpPr>
            <p:cNvPr id="24476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476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ru-RU"/>
            </a:p>
          </p:txBody>
        </p:sp>
        <p:sp>
          <p:nvSpPr>
            <p:cNvPr id="24476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ru-RU"/>
            </a:p>
          </p:txBody>
        </p:sp>
        <p:sp>
          <p:nvSpPr>
            <p:cNvPr id="24477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ru-RU"/>
            </a:p>
          </p:txBody>
        </p:sp>
        <p:sp>
          <p:nvSpPr>
            <p:cNvPr id="24477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ru-RU"/>
            </a:p>
          </p:txBody>
        </p:sp>
        <p:sp>
          <p:nvSpPr>
            <p:cNvPr id="24477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ru-RU"/>
            </a:p>
          </p:txBody>
        </p:sp>
        <p:sp>
          <p:nvSpPr>
            <p:cNvPr id="24477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ru-RU"/>
            </a:p>
          </p:txBody>
        </p:sp>
        <p:sp>
          <p:nvSpPr>
            <p:cNvPr id="24477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ru-RU"/>
            </a:p>
          </p:txBody>
        </p:sp>
        <p:grpSp>
          <p:nvGrpSpPr>
            <p:cNvPr id="244775" name="Group 39"/>
            <p:cNvGrpSpPr>
              <a:grpSpLocks/>
            </p:cNvGrpSpPr>
            <p:nvPr userDrawn="1"/>
          </p:nvGrpSpPr>
          <p:grpSpPr bwMode="auto">
            <a:xfrm>
              <a:off x="0" y="1632"/>
              <a:ext cx="5758" cy="1858"/>
              <a:chOff x="0" y="1632"/>
              <a:chExt cx="5758" cy="1858"/>
            </a:xfrm>
          </p:grpSpPr>
          <p:sp>
            <p:nvSpPr>
              <p:cNvPr id="24477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477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ru-RU"/>
              </a:p>
            </p:txBody>
          </p:sp>
        </p:grpSp>
      </p:grpSp>
      <p:sp>
        <p:nvSpPr>
          <p:cNvPr id="24477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24477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24478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ru-RU"/>
          </a:p>
        </p:txBody>
      </p:sp>
      <p:sp>
        <p:nvSpPr>
          <p:cNvPr id="24478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ru-RU"/>
          </a:p>
        </p:txBody>
      </p:sp>
      <p:sp>
        <p:nvSpPr>
          <p:cNvPr id="24478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DD414A18-0C77-48EB-8765-E64C33E3F583}"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8CDC2D2-2F86-4153-B336-95AE5600FFF9}" type="datetimeFigureOut">
              <a:rPr lang="ru-RU" smtClean="0"/>
              <a:t>13.04.2020</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2958451267"/>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613422"/>
            <a:ext cx="8064896" cy="1790700"/>
          </a:xfrm>
        </p:spPr>
        <p:txBody>
          <a:bodyPr>
            <a:normAutofit fontScale="90000"/>
          </a:bodyPr>
          <a:lstStyle/>
          <a:p>
            <a:br>
              <a:rPr lang="ru-RU" dirty="0">
                <a:solidFill>
                  <a:srgbClr val="C00000"/>
                </a:solidFill>
                <a:latin typeface="Times New Roman" panose="02020603050405020304" pitchFamily="18" charset="0"/>
                <a:cs typeface="Times New Roman" panose="02020603050405020304" pitchFamily="18" charset="0"/>
              </a:rPr>
            </a:br>
            <a:r>
              <a:rPr lang="ru-RU" sz="4600" dirty="0">
                <a:solidFill>
                  <a:srgbClr val="C00000"/>
                </a:solidFill>
                <a:latin typeface="Times New Roman" panose="02020603050405020304" pitchFamily="18" charset="0"/>
                <a:cs typeface="Times New Roman" panose="02020603050405020304" pitchFamily="18" charset="0"/>
              </a:rPr>
              <a:t>Методология построения национальных счетов</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6587836" y="929987"/>
            <a:ext cx="2441864" cy="715581"/>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ru-RU" sz="4050" b="0" i="0" u="none" strike="noStrike" kern="1200" cap="none" spc="0" normalizeH="0" baseline="0" noProof="0" dirty="0">
                <a:ln>
                  <a:noFill/>
                </a:ln>
                <a:solidFill>
                  <a:srgbClr val="70AD47">
                    <a:lumMod val="50000"/>
                  </a:srgbClr>
                </a:solidFill>
                <a:effectLst/>
                <a:uLnTx/>
                <a:uFillTx/>
                <a:latin typeface="Times New Roman" panose="02020603050405020304" pitchFamily="18" charset="0"/>
                <a:ea typeface="+mn-ea"/>
                <a:cs typeface="Times New Roman" panose="02020603050405020304" pitchFamily="18" charset="0"/>
              </a:rPr>
              <a:t>Лекция 3</a:t>
            </a:r>
          </a:p>
        </p:txBody>
      </p:sp>
    </p:spTree>
    <p:extLst>
      <p:ext uri="{BB962C8B-B14F-4D97-AF65-F5344CB8AC3E}">
        <p14:creationId xmlns:p14="http://schemas.microsoft.com/office/powerpoint/2010/main" val="3987800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8050"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58051" name="Text Box 3"/>
          <p:cNvSpPr txBox="1">
            <a:spLocks noChangeArrowheads="1"/>
          </p:cNvSpPr>
          <p:nvPr/>
        </p:nvSpPr>
        <p:spPr bwMode="auto">
          <a:xfrm>
            <a:off x="179388" y="1095127"/>
            <a:ext cx="8785225" cy="523220"/>
          </a:xfrm>
          <a:prstGeom prst="rect">
            <a:avLst/>
          </a:prstGeom>
          <a:noFill/>
          <a:ln w="9525">
            <a:noFill/>
            <a:miter lim="800000"/>
            <a:headEnd/>
            <a:tailEnd/>
          </a:ln>
          <a:effectLst/>
        </p:spPr>
        <p:txBody>
          <a:bodyPr>
            <a:spAutoFit/>
          </a:bodyPr>
          <a:lstStyle/>
          <a:p>
            <a:pPr algn="ctr">
              <a:spcBef>
                <a:spcPct val="70000"/>
              </a:spcBef>
            </a:pPr>
            <a:r>
              <a:rPr lang="ru-RU" sz="2800" b="1" dirty="0">
                <a:solidFill>
                  <a:srgbClr val="FF3300"/>
                </a:solidFill>
              </a:rPr>
              <a:t>Принципиальная схема счета в СНС</a:t>
            </a:r>
            <a:endParaRPr lang="ru-RU" sz="2400" b="1" dirty="0">
              <a:solidFill>
                <a:srgbClr val="FF3300"/>
              </a:solidFill>
            </a:endParaRP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chemeClr val="bg1">
                    <a:lumMod val="50000"/>
                  </a:schemeClr>
                </a:solidFill>
              </a:rPr>
              <a:pPr>
                <a:defRPr/>
              </a:pPr>
              <a:t>10</a:t>
            </a:fld>
            <a:endParaRPr lang="ru-RU" sz="1800" b="1" dirty="0">
              <a:solidFill>
                <a:schemeClr val="bg1">
                  <a:lumMod val="50000"/>
                </a:schemeClr>
              </a:solidFill>
            </a:endParaRPr>
          </a:p>
        </p:txBody>
      </p:sp>
      <p:graphicFrame>
        <p:nvGraphicFramePr>
          <p:cNvPr id="5" name="Таблица 4"/>
          <p:cNvGraphicFramePr>
            <a:graphicFrameLocks noGrp="1"/>
          </p:cNvGraphicFramePr>
          <p:nvPr/>
        </p:nvGraphicFramePr>
        <p:xfrm>
          <a:off x="827584" y="1988840"/>
          <a:ext cx="7776864" cy="2808312"/>
        </p:xfrm>
        <a:graphic>
          <a:graphicData uri="http://schemas.openxmlformats.org/drawingml/2006/table">
            <a:tbl>
              <a:tblPr/>
              <a:tblGrid>
                <a:gridCol w="4666119">
                  <a:extLst>
                    <a:ext uri="{9D8B030D-6E8A-4147-A177-3AD203B41FA5}">
                      <a16:colId xmlns:a16="http://schemas.microsoft.com/office/drawing/2014/main" val="20000"/>
                    </a:ext>
                  </a:extLst>
                </a:gridCol>
                <a:gridCol w="3110745">
                  <a:extLst>
                    <a:ext uri="{9D8B030D-6E8A-4147-A177-3AD203B41FA5}">
                      <a16:colId xmlns:a16="http://schemas.microsoft.com/office/drawing/2014/main" val="20001"/>
                    </a:ext>
                  </a:extLst>
                </a:gridCol>
              </a:tblGrid>
              <a:tr h="702078">
                <a:tc>
                  <a:txBody>
                    <a:bodyPr/>
                    <a:lstStyle/>
                    <a:p>
                      <a:pPr algn="ctr">
                        <a:spcAft>
                          <a:spcPts val="0"/>
                        </a:spcAft>
                      </a:pPr>
                      <a:r>
                        <a:rPr lang="ru-RU" sz="2400" b="1" dirty="0">
                          <a:solidFill>
                            <a:schemeClr val="bg1">
                              <a:lumMod val="50000"/>
                            </a:schemeClr>
                          </a:solidFill>
                          <a:latin typeface="Times New Roman"/>
                          <a:ea typeface="Times New Roman"/>
                        </a:rPr>
                        <a:t>ИСПОЛЬЗОВАНИЕ</a:t>
                      </a:r>
                    </a:p>
                  </a:txBody>
                  <a:tcPr marL="68580" marR="68580" marT="0" marB="0" anchor="ctr">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ru-RU" sz="2400" b="1" dirty="0">
                          <a:solidFill>
                            <a:schemeClr val="bg1">
                              <a:lumMod val="50000"/>
                            </a:schemeClr>
                          </a:solidFill>
                          <a:latin typeface="Times New Roman"/>
                          <a:ea typeface="Times New Roman"/>
                        </a:rPr>
                        <a:t>РЕСУРСЫ</a:t>
                      </a:r>
                    </a:p>
                  </a:txBody>
                  <a:tcPr marL="68580" marR="68580" marT="0" marB="0" anchor="ctr">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02078">
                <a:tc>
                  <a:txBody>
                    <a:bodyPr/>
                    <a:lstStyle/>
                    <a:p>
                      <a:pPr>
                        <a:spcAft>
                          <a:spcPts val="0"/>
                        </a:spcAft>
                      </a:pPr>
                      <a:r>
                        <a:rPr lang="ru-RU" sz="2400" dirty="0">
                          <a:solidFill>
                            <a:schemeClr val="bg1">
                              <a:lumMod val="50000"/>
                            </a:schemeClr>
                          </a:solidFill>
                          <a:latin typeface="Times New Roman"/>
                          <a:ea typeface="Times New Roman"/>
                        </a:rPr>
                        <a:t>Показатели использования</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spcAft>
                          <a:spcPts val="0"/>
                        </a:spcAft>
                      </a:pPr>
                      <a:r>
                        <a:rPr lang="ru-RU" sz="2400" dirty="0">
                          <a:solidFill>
                            <a:schemeClr val="bg1">
                              <a:lumMod val="50000"/>
                            </a:schemeClr>
                          </a:solidFill>
                          <a:latin typeface="Times New Roman"/>
                          <a:ea typeface="Times New Roman"/>
                        </a:rPr>
                        <a:t>Показатели ресурсов</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404156">
                <a:tc>
                  <a:txBody>
                    <a:bodyPr/>
                    <a:lstStyle/>
                    <a:p>
                      <a:pPr>
                        <a:spcAft>
                          <a:spcPts val="0"/>
                        </a:spcAft>
                      </a:pPr>
                      <a:r>
                        <a:rPr lang="ru-RU" sz="2400" dirty="0">
                          <a:solidFill>
                            <a:schemeClr val="bg1">
                              <a:lumMod val="50000"/>
                            </a:schemeClr>
                          </a:solidFill>
                          <a:latin typeface="Times New Roman"/>
                          <a:ea typeface="Times New Roman"/>
                        </a:rPr>
                        <a:t>БАЛАНСИРУЮЩАЯ СТАТЬЯ = </a:t>
                      </a:r>
                      <a:br>
                        <a:rPr lang="ru-RU" sz="2400" dirty="0">
                          <a:solidFill>
                            <a:schemeClr val="bg1">
                              <a:lumMod val="50000"/>
                            </a:schemeClr>
                          </a:solidFill>
                          <a:latin typeface="Times New Roman"/>
                          <a:ea typeface="Times New Roman"/>
                        </a:rPr>
                      </a:br>
                      <a:r>
                        <a:rPr lang="ru-RU" sz="2400" dirty="0">
                          <a:solidFill>
                            <a:schemeClr val="bg1">
                              <a:lumMod val="50000"/>
                            </a:schemeClr>
                          </a:solidFill>
                          <a:latin typeface="Times New Roman"/>
                          <a:ea typeface="Times New Roman"/>
                        </a:rPr>
                        <a:t>сумма ресурсов ‑ сумма использования</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ru-RU"/>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58051">
                                            <p:txEl>
                                              <p:pRg st="0" end="0"/>
                                            </p:txEl>
                                          </p:spTgt>
                                        </p:tgtEl>
                                        <p:attrNameLst>
                                          <p:attrName>style.visibility</p:attrName>
                                        </p:attrNameLst>
                                      </p:cBhvr>
                                      <p:to>
                                        <p:strVal val="visible"/>
                                      </p:to>
                                    </p:set>
                                    <p:animEffect transition="in" filter="wipe(down)">
                                      <p:cBhvr>
                                        <p:cTn id="7" dur="580">
                                          <p:stCondLst>
                                            <p:cond delay="0"/>
                                          </p:stCondLst>
                                        </p:cTn>
                                        <p:tgtEl>
                                          <p:spTgt spid="258051">
                                            <p:txEl>
                                              <p:pRg st="0" end="0"/>
                                            </p:txEl>
                                          </p:spTgt>
                                        </p:tgtEl>
                                      </p:cBhvr>
                                    </p:animEffect>
                                    <p:anim calcmode="lin" valueType="num">
                                      <p:cBhvr>
                                        <p:cTn id="8" dur="1822" tmFilter="0,0; 0.14,0.36; 0.43,0.73; 0.71,0.91; 1.0,1.0">
                                          <p:stCondLst>
                                            <p:cond delay="0"/>
                                          </p:stCondLst>
                                        </p:cTn>
                                        <p:tgtEl>
                                          <p:spTgt spid="258051">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58051">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58051">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58051">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58051">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58051">
                                            <p:txEl>
                                              <p:pRg st="0" end="0"/>
                                            </p:txEl>
                                          </p:spTgt>
                                        </p:tgtEl>
                                      </p:cBhvr>
                                      <p:to x="100000" y="60000"/>
                                    </p:animScale>
                                    <p:animScale>
                                      <p:cBhvr>
                                        <p:cTn id="14" dur="166" decel="50000">
                                          <p:stCondLst>
                                            <p:cond delay="676"/>
                                          </p:stCondLst>
                                        </p:cTn>
                                        <p:tgtEl>
                                          <p:spTgt spid="258051">
                                            <p:txEl>
                                              <p:pRg st="0" end="0"/>
                                            </p:txEl>
                                          </p:spTgt>
                                        </p:tgtEl>
                                      </p:cBhvr>
                                      <p:to x="100000" y="100000"/>
                                    </p:animScale>
                                    <p:animScale>
                                      <p:cBhvr>
                                        <p:cTn id="15" dur="26">
                                          <p:stCondLst>
                                            <p:cond delay="1312"/>
                                          </p:stCondLst>
                                        </p:cTn>
                                        <p:tgtEl>
                                          <p:spTgt spid="258051">
                                            <p:txEl>
                                              <p:pRg st="0" end="0"/>
                                            </p:txEl>
                                          </p:spTgt>
                                        </p:tgtEl>
                                      </p:cBhvr>
                                      <p:to x="100000" y="80000"/>
                                    </p:animScale>
                                    <p:animScale>
                                      <p:cBhvr>
                                        <p:cTn id="16" dur="166" decel="50000">
                                          <p:stCondLst>
                                            <p:cond delay="1338"/>
                                          </p:stCondLst>
                                        </p:cTn>
                                        <p:tgtEl>
                                          <p:spTgt spid="258051">
                                            <p:txEl>
                                              <p:pRg st="0" end="0"/>
                                            </p:txEl>
                                          </p:spTgt>
                                        </p:tgtEl>
                                      </p:cBhvr>
                                      <p:to x="100000" y="100000"/>
                                    </p:animScale>
                                    <p:animScale>
                                      <p:cBhvr>
                                        <p:cTn id="17" dur="26">
                                          <p:stCondLst>
                                            <p:cond delay="1642"/>
                                          </p:stCondLst>
                                        </p:cTn>
                                        <p:tgtEl>
                                          <p:spTgt spid="258051">
                                            <p:txEl>
                                              <p:pRg st="0" end="0"/>
                                            </p:txEl>
                                          </p:spTgt>
                                        </p:tgtEl>
                                      </p:cBhvr>
                                      <p:to x="100000" y="90000"/>
                                    </p:animScale>
                                    <p:animScale>
                                      <p:cBhvr>
                                        <p:cTn id="18" dur="166" decel="50000">
                                          <p:stCondLst>
                                            <p:cond delay="1668"/>
                                          </p:stCondLst>
                                        </p:cTn>
                                        <p:tgtEl>
                                          <p:spTgt spid="258051">
                                            <p:txEl>
                                              <p:pRg st="0" end="0"/>
                                            </p:txEl>
                                          </p:spTgt>
                                        </p:tgtEl>
                                      </p:cBhvr>
                                      <p:to x="100000" y="100000"/>
                                    </p:animScale>
                                    <p:animScale>
                                      <p:cBhvr>
                                        <p:cTn id="19" dur="26">
                                          <p:stCondLst>
                                            <p:cond delay="1808"/>
                                          </p:stCondLst>
                                        </p:cTn>
                                        <p:tgtEl>
                                          <p:spTgt spid="258051">
                                            <p:txEl>
                                              <p:pRg st="0" end="0"/>
                                            </p:txEl>
                                          </p:spTgt>
                                        </p:tgtEl>
                                      </p:cBhvr>
                                      <p:to x="100000" y="95000"/>
                                    </p:animScale>
                                    <p:animScale>
                                      <p:cBhvr>
                                        <p:cTn id="20" dur="166" decel="50000">
                                          <p:stCondLst>
                                            <p:cond delay="1834"/>
                                          </p:stCondLst>
                                        </p:cTn>
                                        <p:tgtEl>
                                          <p:spTgt spid="258051">
                                            <p:txEl>
                                              <p:pRg st="0" end="0"/>
                                            </p:txEl>
                                          </p:spTgt>
                                        </p:tgtEl>
                                      </p:cBhvr>
                                      <p:to x="100000" y="100000"/>
                                    </p:animScale>
                                  </p:childTnLst>
                                </p:cTn>
                              </p:par>
                            </p:childTnLst>
                          </p:cTn>
                        </p:par>
                        <p:par>
                          <p:cTn id="21" fill="hold">
                            <p:stCondLst>
                              <p:cond delay="2000"/>
                            </p:stCondLst>
                            <p:childTnLst>
                              <p:par>
                                <p:cTn id="22" presetID="42"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anim calcmode="lin" valueType="num">
                                      <p:cBhvr>
                                        <p:cTn id="25" dur="1000" fill="hold"/>
                                        <p:tgtEl>
                                          <p:spTgt spid="5"/>
                                        </p:tgtEl>
                                        <p:attrNameLst>
                                          <p:attrName>ppt_x</p:attrName>
                                        </p:attrNameLst>
                                      </p:cBhvr>
                                      <p:tavLst>
                                        <p:tav tm="0">
                                          <p:val>
                                            <p:strVal val="#ppt_x"/>
                                          </p:val>
                                        </p:tav>
                                        <p:tav tm="100000">
                                          <p:val>
                                            <p:strVal val="#ppt_x"/>
                                          </p:val>
                                        </p:tav>
                                      </p:tavLst>
                                    </p:anim>
                                    <p:anim calcmode="lin" valueType="num">
                                      <p:cBhvr>
                                        <p:cTn id="2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9074"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chemeClr val="bg1">
                  <a:lumMod val="50000"/>
                </a:schemeClr>
              </a:solidFill>
            </a:endParaRPr>
          </a:p>
        </p:txBody>
      </p:sp>
      <p:sp>
        <p:nvSpPr>
          <p:cNvPr id="259075" name="Text Box 3"/>
          <p:cNvSpPr txBox="1">
            <a:spLocks noChangeArrowheads="1"/>
          </p:cNvSpPr>
          <p:nvPr/>
        </p:nvSpPr>
        <p:spPr bwMode="auto">
          <a:xfrm>
            <a:off x="179388" y="352425"/>
            <a:ext cx="8785225" cy="5109860"/>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FF0000"/>
                </a:solidFill>
                <a:latin typeface="Times New Roman" panose="02020603050405020304" pitchFamily="18" charset="0"/>
                <a:cs typeface="Times New Roman" panose="02020603050405020304" pitchFamily="18" charset="0"/>
              </a:rPr>
              <a:t>Балансовые таблицы </a:t>
            </a:r>
            <a:r>
              <a:rPr lang="ru-RU" sz="2200" b="1" dirty="0">
                <a:solidFill>
                  <a:srgbClr val="002060"/>
                </a:solidFill>
                <a:latin typeface="Times New Roman" panose="02020603050405020304" pitchFamily="18" charset="0"/>
                <a:cs typeface="Times New Roman" panose="02020603050405020304" pitchFamily="18" charset="0"/>
              </a:rPr>
              <a:t>также </a:t>
            </a:r>
            <a:r>
              <a:rPr lang="ru-RU" sz="2200" b="1" dirty="0">
                <a:solidFill>
                  <a:srgbClr val="FF0000"/>
                </a:solidFill>
                <a:latin typeface="Times New Roman" panose="02020603050405020304" pitchFamily="18" charset="0"/>
                <a:cs typeface="Times New Roman" panose="02020603050405020304" pitchFamily="18" charset="0"/>
              </a:rPr>
              <a:t>состоят из двух частей</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одной приводятся данные о наличии активов и обязательств на начало периода,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другой ‑ такие же данные на конец периода.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Суммарная стоимость активов на начало периода согласуется с суммарной стоимостью на конец периода через показатели потоков, содержащиеся в счетах.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Таким образом, </a:t>
            </a:r>
            <a:r>
              <a:rPr lang="ru-RU" sz="2200" b="1" u="sng" dirty="0">
                <a:solidFill>
                  <a:srgbClr val="002060"/>
                </a:solidFill>
                <a:latin typeface="Times New Roman" panose="02020603050405020304" pitchFamily="18" charset="0"/>
                <a:cs typeface="Times New Roman" panose="02020603050405020304" pitchFamily="18" charset="0"/>
              </a:rPr>
              <a:t>сочетание счетов и балансовых таблиц позволяет увязывать между собой показатели потоков и запасов и давать целостную картину развития экономики.</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chemeClr val="bg1">
                    <a:lumMod val="50000"/>
                  </a:schemeClr>
                </a:solidFill>
              </a:rPr>
              <a:pPr>
                <a:defRPr/>
              </a:pPr>
              <a:t>11</a:t>
            </a:fld>
            <a:endParaRPr lang="ru-RU" sz="1800" b="1" dirty="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59075">
                                            <p:txEl>
                                              <p:pRg st="0" end="0"/>
                                            </p:txEl>
                                          </p:spTgt>
                                        </p:tgtEl>
                                        <p:attrNameLst>
                                          <p:attrName>style.visibility</p:attrName>
                                        </p:attrNameLst>
                                      </p:cBhvr>
                                      <p:to>
                                        <p:strVal val="visible"/>
                                      </p:to>
                                    </p:set>
                                    <p:anim calcmode="lin" valueType="num">
                                      <p:cBhvr>
                                        <p:cTn id="7" dur="1000" fill="hold"/>
                                        <p:tgtEl>
                                          <p:spTgt spid="25907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5907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5907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5907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59075">
                                            <p:txEl>
                                              <p:pRg st="1" end="1"/>
                                            </p:txEl>
                                          </p:spTgt>
                                        </p:tgtEl>
                                        <p:attrNameLst>
                                          <p:attrName>style.visibility</p:attrName>
                                        </p:attrNameLst>
                                      </p:cBhvr>
                                      <p:to>
                                        <p:strVal val="visible"/>
                                      </p:to>
                                    </p:set>
                                    <p:anim calcmode="lin" valueType="num">
                                      <p:cBhvr>
                                        <p:cTn id="15" dur="1000" fill="hold"/>
                                        <p:tgtEl>
                                          <p:spTgt spid="25907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259075">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259075">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25907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59075">
                                            <p:txEl>
                                              <p:pRg st="2" end="2"/>
                                            </p:txEl>
                                          </p:spTgt>
                                        </p:tgtEl>
                                        <p:attrNameLst>
                                          <p:attrName>style.visibility</p:attrName>
                                        </p:attrNameLst>
                                      </p:cBhvr>
                                      <p:to>
                                        <p:strVal val="visible"/>
                                      </p:to>
                                    </p:set>
                                    <p:anim calcmode="lin" valueType="num">
                                      <p:cBhvr>
                                        <p:cTn id="23" dur="1000" fill="hold"/>
                                        <p:tgtEl>
                                          <p:spTgt spid="259075">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259075">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259075">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25907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59075">
                                            <p:txEl>
                                              <p:pRg st="3" end="3"/>
                                            </p:txEl>
                                          </p:spTgt>
                                        </p:tgtEl>
                                        <p:attrNameLst>
                                          <p:attrName>style.visibility</p:attrName>
                                        </p:attrNameLst>
                                      </p:cBhvr>
                                      <p:to>
                                        <p:strVal val="visible"/>
                                      </p:to>
                                    </p:set>
                                    <p:anim calcmode="lin" valueType="num">
                                      <p:cBhvr>
                                        <p:cTn id="31" dur="1000" fill="hold"/>
                                        <p:tgtEl>
                                          <p:spTgt spid="259075">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259075">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259075">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259075">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259075">
                                            <p:txEl>
                                              <p:pRg st="4" end="4"/>
                                            </p:txEl>
                                          </p:spTgt>
                                        </p:tgtEl>
                                        <p:attrNameLst>
                                          <p:attrName>style.visibility</p:attrName>
                                        </p:attrNameLst>
                                      </p:cBhvr>
                                      <p:to>
                                        <p:strVal val="visible"/>
                                      </p:to>
                                    </p:set>
                                    <p:anim calcmode="lin" valueType="num">
                                      <p:cBhvr>
                                        <p:cTn id="39" dur="1000" fill="hold"/>
                                        <p:tgtEl>
                                          <p:spTgt spid="259075">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259075">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259075">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259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0098"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60099" name="Text Box 3"/>
          <p:cNvSpPr txBox="1">
            <a:spLocks noChangeArrowheads="1"/>
          </p:cNvSpPr>
          <p:nvPr/>
        </p:nvSpPr>
        <p:spPr bwMode="auto">
          <a:xfrm>
            <a:off x="184731" y="1628800"/>
            <a:ext cx="8642350" cy="3078535"/>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Все показатели счетов и балансовых таблиц строятся исходя из следующих общих правил оценки и учета, обязательных для расчета всех показателей:</a:t>
            </a:r>
          </a:p>
          <a:p>
            <a:pPr marL="342900" indent="-342900" algn="just">
              <a:lnSpc>
                <a:spcPct val="15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время регистрации сделки;</a:t>
            </a:r>
          </a:p>
          <a:p>
            <a:pPr marL="342900" indent="-342900" algn="just">
              <a:lnSpc>
                <a:spcPct val="15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общие принципы стоимостной оценки операций;</a:t>
            </a:r>
          </a:p>
          <a:p>
            <a:pPr marL="342900" indent="-342900" algn="just">
              <a:lnSpc>
                <a:spcPct val="15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основные виды цен.</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12</a:t>
            </a:fld>
            <a:endParaRPr lang="ru-RU" sz="1800" b="1" dirty="0">
              <a:solidFill>
                <a:srgbClr val="002060"/>
              </a:solidFill>
            </a:endParaRPr>
          </a:p>
        </p:txBody>
      </p:sp>
      <p:sp>
        <p:nvSpPr>
          <p:cNvPr id="7" name="Заголовок 3">
            <a:extLst>
              <a:ext uri="{FF2B5EF4-FFF2-40B4-BE49-F238E27FC236}">
                <a16:creationId xmlns:a16="http://schemas.microsoft.com/office/drawing/2014/main" id="{8E00A2A5-EB2D-4A2D-98DE-EF4BE05FB241}"/>
              </a:ext>
            </a:extLst>
          </p:cNvPr>
          <p:cNvSpPr txBox="1">
            <a:spLocks/>
          </p:cNvSpPr>
          <p:nvPr/>
        </p:nvSpPr>
        <p:spPr>
          <a:xfrm>
            <a:off x="443022" y="0"/>
            <a:ext cx="8267219" cy="1311012"/>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fontAlgn="auto">
              <a:spcAft>
                <a:spcPts val="0"/>
              </a:spcAft>
            </a:pPr>
            <a:r>
              <a:rPr lang="ru-RU" sz="2700" dirty="0">
                <a:solidFill>
                  <a:srgbClr val="C00000"/>
                </a:solidFill>
                <a:latin typeface="Times New Roman" panose="02020603050405020304" pitchFamily="18" charset="0"/>
                <a:cs typeface="Times New Roman" panose="02020603050405020304" pitchFamily="18" charset="0"/>
              </a:rPr>
              <a:t>2</a:t>
            </a:r>
            <a:r>
              <a:rPr lang="en-US" sz="2700" dirty="0">
                <a:solidFill>
                  <a:srgbClr val="C00000"/>
                </a:solidFill>
                <a:latin typeface="Times New Roman" panose="02020603050405020304" pitchFamily="18" charset="0"/>
                <a:cs typeface="Times New Roman" panose="02020603050405020304" pitchFamily="18" charset="0"/>
              </a:rPr>
              <a:t>.</a:t>
            </a:r>
            <a:r>
              <a:rPr lang="ru-RU" sz="2700" dirty="0">
                <a:solidFill>
                  <a:srgbClr val="C00000"/>
                </a:solidFill>
                <a:latin typeface="Times New Roman" panose="02020603050405020304" pitchFamily="18" charset="0"/>
                <a:cs typeface="Times New Roman" panose="02020603050405020304" pitchFamily="18" charset="0"/>
              </a:rPr>
              <a:t> Виды оценок показателей, правила и принципы стоимостной оценки операций.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60099">
                                            <p:txEl>
                                              <p:pRg st="0" end="0"/>
                                            </p:txEl>
                                          </p:spTgt>
                                        </p:tgtEl>
                                        <p:attrNameLst>
                                          <p:attrName>style.visibility</p:attrName>
                                        </p:attrNameLst>
                                      </p:cBhvr>
                                      <p:to>
                                        <p:strVal val="visible"/>
                                      </p:to>
                                    </p:set>
                                    <p:anim calcmode="lin" valueType="num">
                                      <p:cBhvr>
                                        <p:cTn id="7" dur="1000" fill="hold"/>
                                        <p:tgtEl>
                                          <p:spTgt spid="26009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6009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60099">
                                            <p:txEl>
                                              <p:pRg st="1" end="1"/>
                                            </p:txEl>
                                          </p:spTgt>
                                        </p:tgtEl>
                                        <p:attrNameLst>
                                          <p:attrName>style.visibility</p:attrName>
                                        </p:attrNameLst>
                                      </p:cBhvr>
                                      <p:to>
                                        <p:strVal val="visible"/>
                                      </p:to>
                                    </p:set>
                                    <p:anim calcmode="lin" valueType="num">
                                      <p:cBhvr>
                                        <p:cTn id="13" dur="1000" fill="hold"/>
                                        <p:tgtEl>
                                          <p:spTgt spid="260099">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26009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60099">
                                            <p:txEl>
                                              <p:pRg st="2" end="2"/>
                                            </p:txEl>
                                          </p:spTgt>
                                        </p:tgtEl>
                                        <p:attrNameLst>
                                          <p:attrName>style.visibility</p:attrName>
                                        </p:attrNameLst>
                                      </p:cBhvr>
                                      <p:to>
                                        <p:strVal val="visible"/>
                                      </p:to>
                                    </p:set>
                                    <p:anim calcmode="lin" valueType="num">
                                      <p:cBhvr>
                                        <p:cTn id="19" dur="1000" fill="hold"/>
                                        <p:tgtEl>
                                          <p:spTgt spid="260099">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26009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60099">
                                            <p:txEl>
                                              <p:pRg st="3" end="3"/>
                                            </p:txEl>
                                          </p:spTgt>
                                        </p:tgtEl>
                                        <p:attrNameLst>
                                          <p:attrName>style.visibility</p:attrName>
                                        </p:attrNameLst>
                                      </p:cBhvr>
                                      <p:to>
                                        <p:strVal val="visible"/>
                                      </p:to>
                                    </p:set>
                                    <p:anim calcmode="lin" valueType="num">
                                      <p:cBhvr>
                                        <p:cTn id="25" dur="1000" fill="hold"/>
                                        <p:tgtEl>
                                          <p:spTgt spid="260099">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260099">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112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61123" name="Text Box 3"/>
          <p:cNvSpPr txBox="1">
            <a:spLocks noChangeArrowheads="1"/>
          </p:cNvSpPr>
          <p:nvPr/>
        </p:nvSpPr>
        <p:spPr bwMode="auto">
          <a:xfrm>
            <a:off x="179263" y="116632"/>
            <a:ext cx="8785225" cy="6709529"/>
          </a:xfrm>
          <a:prstGeom prst="rect">
            <a:avLst/>
          </a:prstGeom>
          <a:noFill/>
          <a:ln w="9525">
            <a:noFill/>
            <a:miter lim="800000"/>
            <a:headEnd/>
            <a:tailEnd/>
          </a:ln>
          <a:effectLst/>
        </p:spPr>
        <p:txBody>
          <a:bodyPr wrap="square">
            <a:spAutoFit/>
          </a:bodyPr>
          <a:lstStyle/>
          <a:p>
            <a:pPr algn="ctr">
              <a:lnSpc>
                <a:spcPct val="150000"/>
              </a:lnSpc>
            </a:pPr>
            <a:r>
              <a:rPr lang="ru-RU" sz="2200" b="1" dirty="0">
                <a:solidFill>
                  <a:srgbClr val="FF0000"/>
                </a:solidFill>
                <a:latin typeface="Times New Roman" panose="02020603050405020304" pitchFamily="18" charset="0"/>
                <a:cs typeface="Times New Roman" panose="02020603050405020304" pitchFamily="18" charset="0"/>
              </a:rPr>
              <a:t>Время регистрации сделки. </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Сделки должны отражаться исходя из принципа двойной записи одновременно в счетах обоих ее участников. При этом возникает вопрос, что именно считать временем совершения сделки. Любая сделка характеризуется двумя моментами, которые могут совпадать, а могут и не совпадать во времени: </a:t>
            </a:r>
          </a:p>
          <a:p>
            <a:pPr algn="just">
              <a:lnSpc>
                <a:spcPct val="140000"/>
              </a:lnSpc>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во-первых, </a:t>
            </a:r>
            <a:r>
              <a:rPr lang="ru-RU" sz="2200" b="1" dirty="0">
                <a:solidFill>
                  <a:srgbClr val="FF0000"/>
                </a:solidFill>
                <a:latin typeface="Times New Roman" panose="02020603050405020304" pitchFamily="18" charset="0"/>
                <a:cs typeface="Times New Roman" panose="02020603050405020304" pitchFamily="18" charset="0"/>
              </a:rPr>
              <a:t>должно быть зафиксировано </a:t>
            </a:r>
            <a:r>
              <a:rPr lang="ru-RU" sz="2200" b="1" u="sng" dirty="0">
                <a:solidFill>
                  <a:srgbClr val="FF0000"/>
                </a:solidFill>
                <a:latin typeface="Times New Roman" panose="02020603050405020304" pitchFamily="18" charset="0"/>
                <a:cs typeface="Times New Roman" panose="02020603050405020304" pitchFamily="18" charset="0"/>
              </a:rPr>
              <a:t>изменение</a:t>
            </a:r>
            <a:r>
              <a:rPr lang="ru-RU" sz="2200" b="1" dirty="0">
                <a:solidFill>
                  <a:srgbClr val="FF0000"/>
                </a:solidFill>
                <a:latin typeface="Times New Roman" panose="02020603050405020304" pitchFamily="18" charset="0"/>
                <a:cs typeface="Times New Roman" panose="02020603050405020304" pitchFamily="18" charset="0"/>
              </a:rPr>
              <a:t> прав собственности</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40000"/>
              </a:lnSpc>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во-вторых, должна иметь место физическая передача экономических активов от одной единицы к другой.</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В первом случае используется так называемый принцип начислений, во втором случае ‑ принцип фактической выплаты. </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Для отражения операций в СНС применяется </a:t>
            </a:r>
            <a:r>
              <a:rPr lang="ru-RU" sz="2200" b="1" dirty="0">
                <a:solidFill>
                  <a:srgbClr val="FF0000"/>
                </a:solidFill>
                <a:latin typeface="Times New Roman" panose="02020603050405020304" pitchFamily="18" charset="0"/>
                <a:cs typeface="Times New Roman" panose="02020603050405020304" pitchFamily="18" charset="0"/>
              </a:rPr>
              <a:t>принцип начисления.</a:t>
            </a:r>
          </a:p>
        </p:txBody>
      </p:sp>
      <p:sp>
        <p:nvSpPr>
          <p:cNvPr id="4" name="Номер слайда 4"/>
          <p:cNvSpPr>
            <a:spLocks noGrp="1"/>
          </p:cNvSpPr>
          <p:nvPr>
            <p:ph type="sldNum" sz="quarter" idx="12"/>
          </p:nvPr>
        </p:nvSpPr>
        <p:spPr>
          <a:xfrm>
            <a:off x="8763540" y="6568564"/>
            <a:ext cx="467296" cy="360362"/>
          </a:xfrm>
        </p:spPr>
        <p:txBody>
          <a:bodyPr/>
          <a:lstStyle/>
          <a:p>
            <a:pPr>
              <a:defRPr/>
            </a:pPr>
            <a:fld id="{FC2D168A-1A35-41E7-A0D3-ACB53E87430E}" type="slidenum">
              <a:rPr lang="ru-RU" sz="1800" b="1">
                <a:solidFill>
                  <a:srgbClr val="002060"/>
                </a:solidFill>
              </a:rPr>
              <a:pPr>
                <a:defRPr/>
              </a:pPr>
              <a:t>13</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261123">
                                            <p:txEl>
                                              <p:pRg st="0" end="0"/>
                                            </p:txEl>
                                          </p:spTgt>
                                        </p:tgtEl>
                                        <p:attrNameLst>
                                          <p:attrName>style.visibility</p:attrName>
                                        </p:attrNameLst>
                                      </p:cBhvr>
                                      <p:to>
                                        <p:strVal val="visible"/>
                                      </p:to>
                                    </p:set>
                                    <p:anim calcmode="lin" valueType="num">
                                      <p:cBhvr>
                                        <p:cTn id="7" dur="500" fill="hold"/>
                                        <p:tgtEl>
                                          <p:spTgt spid="2611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6112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6112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61123">
                                            <p:txEl>
                                              <p:pRg st="0" end="0"/>
                                            </p:txEl>
                                          </p:spTgt>
                                        </p:tgtEl>
                                      </p:cBhvr>
                                    </p:animEffect>
                                  </p:childTnLst>
                                </p:cTn>
                              </p:par>
                            </p:childTnLst>
                          </p:cTn>
                        </p:par>
                        <p:par>
                          <p:cTn id="11" fill="hold">
                            <p:stCondLst>
                              <p:cond delay="500"/>
                            </p:stCondLst>
                            <p:childTnLst>
                              <p:par>
                                <p:cTn id="12" presetID="49" presetClass="entr" presetSubtype="0" decel="100000" fill="hold" grpId="0" nodeType="afterEffect">
                                  <p:stCondLst>
                                    <p:cond delay="0"/>
                                  </p:stCondLst>
                                  <p:childTnLst>
                                    <p:set>
                                      <p:cBhvr>
                                        <p:cTn id="13" dur="1" fill="hold">
                                          <p:stCondLst>
                                            <p:cond delay="0"/>
                                          </p:stCondLst>
                                        </p:cTn>
                                        <p:tgtEl>
                                          <p:spTgt spid="261123">
                                            <p:txEl>
                                              <p:pRg st="1" end="1"/>
                                            </p:txEl>
                                          </p:spTgt>
                                        </p:tgtEl>
                                        <p:attrNameLst>
                                          <p:attrName>style.visibility</p:attrName>
                                        </p:attrNameLst>
                                      </p:cBhvr>
                                      <p:to>
                                        <p:strVal val="visible"/>
                                      </p:to>
                                    </p:set>
                                    <p:anim calcmode="lin" valueType="num">
                                      <p:cBhvr>
                                        <p:cTn id="14" dur="500" fill="hold"/>
                                        <p:tgtEl>
                                          <p:spTgt spid="26112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61123">
                                            <p:txEl>
                                              <p:pRg st="1" end="1"/>
                                            </p:txEl>
                                          </p:spTgt>
                                        </p:tgtEl>
                                        <p:attrNameLst>
                                          <p:attrName>ppt_h</p:attrName>
                                        </p:attrNameLst>
                                      </p:cBhvr>
                                      <p:tavLst>
                                        <p:tav tm="0">
                                          <p:val>
                                            <p:fltVal val="0"/>
                                          </p:val>
                                        </p:tav>
                                        <p:tav tm="100000">
                                          <p:val>
                                            <p:strVal val="#ppt_h"/>
                                          </p:val>
                                        </p:tav>
                                      </p:tavLst>
                                    </p:anim>
                                    <p:anim calcmode="lin" valueType="num">
                                      <p:cBhvr>
                                        <p:cTn id="16" dur="500" fill="hold"/>
                                        <p:tgtEl>
                                          <p:spTgt spid="261123">
                                            <p:txEl>
                                              <p:pRg st="1" end="1"/>
                                            </p:txEl>
                                          </p:spTgt>
                                        </p:tgtEl>
                                        <p:attrNameLst>
                                          <p:attrName>style.rotation</p:attrName>
                                        </p:attrNameLst>
                                      </p:cBhvr>
                                      <p:tavLst>
                                        <p:tav tm="0">
                                          <p:val>
                                            <p:fltVal val="360"/>
                                          </p:val>
                                        </p:tav>
                                        <p:tav tm="100000">
                                          <p:val>
                                            <p:fltVal val="0"/>
                                          </p:val>
                                        </p:tav>
                                      </p:tavLst>
                                    </p:anim>
                                    <p:animEffect transition="in" filter="fade">
                                      <p:cBhvr>
                                        <p:cTn id="17" dur="500"/>
                                        <p:tgtEl>
                                          <p:spTgt spid="2611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9" presetClass="entr" presetSubtype="0" decel="100000" fill="hold" grpId="0" nodeType="clickEffect">
                                  <p:stCondLst>
                                    <p:cond delay="0"/>
                                  </p:stCondLst>
                                  <p:childTnLst>
                                    <p:set>
                                      <p:cBhvr>
                                        <p:cTn id="21" dur="1" fill="hold">
                                          <p:stCondLst>
                                            <p:cond delay="0"/>
                                          </p:stCondLst>
                                        </p:cTn>
                                        <p:tgtEl>
                                          <p:spTgt spid="261123">
                                            <p:txEl>
                                              <p:pRg st="2" end="2"/>
                                            </p:txEl>
                                          </p:spTgt>
                                        </p:tgtEl>
                                        <p:attrNameLst>
                                          <p:attrName>style.visibility</p:attrName>
                                        </p:attrNameLst>
                                      </p:cBhvr>
                                      <p:to>
                                        <p:strVal val="visible"/>
                                      </p:to>
                                    </p:set>
                                    <p:anim calcmode="lin" valueType="num">
                                      <p:cBhvr>
                                        <p:cTn id="22" dur="500" fill="hold"/>
                                        <p:tgtEl>
                                          <p:spTgt spid="26112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261123">
                                            <p:txEl>
                                              <p:pRg st="2" end="2"/>
                                            </p:txEl>
                                          </p:spTgt>
                                        </p:tgtEl>
                                        <p:attrNameLst>
                                          <p:attrName>ppt_h</p:attrName>
                                        </p:attrNameLst>
                                      </p:cBhvr>
                                      <p:tavLst>
                                        <p:tav tm="0">
                                          <p:val>
                                            <p:fltVal val="0"/>
                                          </p:val>
                                        </p:tav>
                                        <p:tav tm="100000">
                                          <p:val>
                                            <p:strVal val="#ppt_h"/>
                                          </p:val>
                                        </p:tav>
                                      </p:tavLst>
                                    </p:anim>
                                    <p:anim calcmode="lin" valueType="num">
                                      <p:cBhvr>
                                        <p:cTn id="24" dur="500" fill="hold"/>
                                        <p:tgtEl>
                                          <p:spTgt spid="261123">
                                            <p:txEl>
                                              <p:pRg st="2" end="2"/>
                                            </p:txEl>
                                          </p:spTgt>
                                        </p:tgtEl>
                                        <p:attrNameLst>
                                          <p:attrName>style.rotation</p:attrName>
                                        </p:attrNameLst>
                                      </p:cBhvr>
                                      <p:tavLst>
                                        <p:tav tm="0">
                                          <p:val>
                                            <p:fltVal val="360"/>
                                          </p:val>
                                        </p:tav>
                                        <p:tav tm="100000">
                                          <p:val>
                                            <p:fltVal val="0"/>
                                          </p:val>
                                        </p:tav>
                                      </p:tavLst>
                                    </p:anim>
                                    <p:animEffect transition="in" filter="fade">
                                      <p:cBhvr>
                                        <p:cTn id="25" dur="500"/>
                                        <p:tgtEl>
                                          <p:spTgt spid="26112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9" presetClass="entr" presetSubtype="0" decel="100000" fill="hold" grpId="0" nodeType="clickEffect">
                                  <p:stCondLst>
                                    <p:cond delay="0"/>
                                  </p:stCondLst>
                                  <p:childTnLst>
                                    <p:set>
                                      <p:cBhvr>
                                        <p:cTn id="29" dur="1" fill="hold">
                                          <p:stCondLst>
                                            <p:cond delay="0"/>
                                          </p:stCondLst>
                                        </p:cTn>
                                        <p:tgtEl>
                                          <p:spTgt spid="261123">
                                            <p:txEl>
                                              <p:pRg st="3" end="3"/>
                                            </p:txEl>
                                          </p:spTgt>
                                        </p:tgtEl>
                                        <p:attrNameLst>
                                          <p:attrName>style.visibility</p:attrName>
                                        </p:attrNameLst>
                                      </p:cBhvr>
                                      <p:to>
                                        <p:strVal val="visible"/>
                                      </p:to>
                                    </p:set>
                                    <p:anim calcmode="lin" valueType="num">
                                      <p:cBhvr>
                                        <p:cTn id="30" dur="500" fill="hold"/>
                                        <p:tgtEl>
                                          <p:spTgt spid="26112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261123">
                                            <p:txEl>
                                              <p:pRg st="3" end="3"/>
                                            </p:txEl>
                                          </p:spTgt>
                                        </p:tgtEl>
                                        <p:attrNameLst>
                                          <p:attrName>ppt_h</p:attrName>
                                        </p:attrNameLst>
                                      </p:cBhvr>
                                      <p:tavLst>
                                        <p:tav tm="0">
                                          <p:val>
                                            <p:fltVal val="0"/>
                                          </p:val>
                                        </p:tav>
                                        <p:tav tm="100000">
                                          <p:val>
                                            <p:strVal val="#ppt_h"/>
                                          </p:val>
                                        </p:tav>
                                      </p:tavLst>
                                    </p:anim>
                                    <p:anim calcmode="lin" valueType="num">
                                      <p:cBhvr>
                                        <p:cTn id="32" dur="500" fill="hold"/>
                                        <p:tgtEl>
                                          <p:spTgt spid="261123">
                                            <p:txEl>
                                              <p:pRg st="3" end="3"/>
                                            </p:txEl>
                                          </p:spTgt>
                                        </p:tgtEl>
                                        <p:attrNameLst>
                                          <p:attrName>style.rotation</p:attrName>
                                        </p:attrNameLst>
                                      </p:cBhvr>
                                      <p:tavLst>
                                        <p:tav tm="0">
                                          <p:val>
                                            <p:fltVal val="360"/>
                                          </p:val>
                                        </p:tav>
                                        <p:tav tm="100000">
                                          <p:val>
                                            <p:fltVal val="0"/>
                                          </p:val>
                                        </p:tav>
                                      </p:tavLst>
                                    </p:anim>
                                    <p:animEffect transition="in" filter="fade">
                                      <p:cBhvr>
                                        <p:cTn id="33" dur="500"/>
                                        <p:tgtEl>
                                          <p:spTgt spid="26112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9" presetClass="entr" presetSubtype="0" decel="100000" fill="hold" grpId="0" nodeType="clickEffect">
                                  <p:stCondLst>
                                    <p:cond delay="0"/>
                                  </p:stCondLst>
                                  <p:childTnLst>
                                    <p:set>
                                      <p:cBhvr>
                                        <p:cTn id="37" dur="1" fill="hold">
                                          <p:stCondLst>
                                            <p:cond delay="0"/>
                                          </p:stCondLst>
                                        </p:cTn>
                                        <p:tgtEl>
                                          <p:spTgt spid="261123">
                                            <p:txEl>
                                              <p:pRg st="4" end="4"/>
                                            </p:txEl>
                                          </p:spTgt>
                                        </p:tgtEl>
                                        <p:attrNameLst>
                                          <p:attrName>style.visibility</p:attrName>
                                        </p:attrNameLst>
                                      </p:cBhvr>
                                      <p:to>
                                        <p:strVal val="visible"/>
                                      </p:to>
                                    </p:set>
                                    <p:anim calcmode="lin" valueType="num">
                                      <p:cBhvr>
                                        <p:cTn id="38" dur="500" fill="hold"/>
                                        <p:tgtEl>
                                          <p:spTgt spid="26112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261123">
                                            <p:txEl>
                                              <p:pRg st="4" end="4"/>
                                            </p:txEl>
                                          </p:spTgt>
                                        </p:tgtEl>
                                        <p:attrNameLst>
                                          <p:attrName>ppt_h</p:attrName>
                                        </p:attrNameLst>
                                      </p:cBhvr>
                                      <p:tavLst>
                                        <p:tav tm="0">
                                          <p:val>
                                            <p:fltVal val="0"/>
                                          </p:val>
                                        </p:tav>
                                        <p:tav tm="100000">
                                          <p:val>
                                            <p:strVal val="#ppt_h"/>
                                          </p:val>
                                        </p:tav>
                                      </p:tavLst>
                                    </p:anim>
                                    <p:anim calcmode="lin" valueType="num">
                                      <p:cBhvr>
                                        <p:cTn id="40" dur="500" fill="hold"/>
                                        <p:tgtEl>
                                          <p:spTgt spid="261123">
                                            <p:txEl>
                                              <p:pRg st="4" end="4"/>
                                            </p:txEl>
                                          </p:spTgt>
                                        </p:tgtEl>
                                        <p:attrNameLst>
                                          <p:attrName>style.rotation</p:attrName>
                                        </p:attrNameLst>
                                      </p:cBhvr>
                                      <p:tavLst>
                                        <p:tav tm="0">
                                          <p:val>
                                            <p:fltVal val="360"/>
                                          </p:val>
                                        </p:tav>
                                        <p:tav tm="100000">
                                          <p:val>
                                            <p:fltVal val="0"/>
                                          </p:val>
                                        </p:tav>
                                      </p:tavLst>
                                    </p:anim>
                                    <p:animEffect transition="in" filter="fade">
                                      <p:cBhvr>
                                        <p:cTn id="41" dur="500"/>
                                        <p:tgtEl>
                                          <p:spTgt spid="26112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49" presetClass="entr" presetSubtype="0" decel="100000" fill="hold" grpId="0" nodeType="clickEffect">
                                  <p:stCondLst>
                                    <p:cond delay="0"/>
                                  </p:stCondLst>
                                  <p:childTnLst>
                                    <p:set>
                                      <p:cBhvr>
                                        <p:cTn id="45" dur="1" fill="hold">
                                          <p:stCondLst>
                                            <p:cond delay="0"/>
                                          </p:stCondLst>
                                        </p:cTn>
                                        <p:tgtEl>
                                          <p:spTgt spid="261123">
                                            <p:txEl>
                                              <p:pRg st="5" end="5"/>
                                            </p:txEl>
                                          </p:spTgt>
                                        </p:tgtEl>
                                        <p:attrNameLst>
                                          <p:attrName>style.visibility</p:attrName>
                                        </p:attrNameLst>
                                      </p:cBhvr>
                                      <p:to>
                                        <p:strVal val="visible"/>
                                      </p:to>
                                    </p:set>
                                    <p:anim calcmode="lin" valueType="num">
                                      <p:cBhvr>
                                        <p:cTn id="46" dur="500" fill="hold"/>
                                        <p:tgtEl>
                                          <p:spTgt spid="261123">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261123">
                                            <p:txEl>
                                              <p:pRg st="5" end="5"/>
                                            </p:txEl>
                                          </p:spTgt>
                                        </p:tgtEl>
                                        <p:attrNameLst>
                                          <p:attrName>ppt_h</p:attrName>
                                        </p:attrNameLst>
                                      </p:cBhvr>
                                      <p:tavLst>
                                        <p:tav tm="0">
                                          <p:val>
                                            <p:fltVal val="0"/>
                                          </p:val>
                                        </p:tav>
                                        <p:tav tm="100000">
                                          <p:val>
                                            <p:strVal val="#ppt_h"/>
                                          </p:val>
                                        </p:tav>
                                      </p:tavLst>
                                    </p:anim>
                                    <p:anim calcmode="lin" valueType="num">
                                      <p:cBhvr>
                                        <p:cTn id="48" dur="500" fill="hold"/>
                                        <p:tgtEl>
                                          <p:spTgt spid="261123">
                                            <p:txEl>
                                              <p:pRg st="5" end="5"/>
                                            </p:txEl>
                                          </p:spTgt>
                                        </p:tgtEl>
                                        <p:attrNameLst>
                                          <p:attrName>style.rotation</p:attrName>
                                        </p:attrNameLst>
                                      </p:cBhvr>
                                      <p:tavLst>
                                        <p:tav tm="0">
                                          <p:val>
                                            <p:fltVal val="360"/>
                                          </p:val>
                                        </p:tav>
                                        <p:tav tm="100000">
                                          <p:val>
                                            <p:fltVal val="0"/>
                                          </p:val>
                                        </p:tav>
                                      </p:tavLst>
                                    </p:anim>
                                    <p:animEffect transition="in" filter="fade">
                                      <p:cBhvr>
                                        <p:cTn id="49" dur="500"/>
                                        <p:tgtEl>
                                          <p:spTgt spid="2611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112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61123" name="Text Box 3"/>
          <p:cNvSpPr txBox="1">
            <a:spLocks noChangeArrowheads="1"/>
          </p:cNvSpPr>
          <p:nvPr/>
        </p:nvSpPr>
        <p:spPr bwMode="auto">
          <a:xfrm>
            <a:off x="211963" y="548680"/>
            <a:ext cx="8785225" cy="4784451"/>
          </a:xfrm>
          <a:prstGeom prst="rect">
            <a:avLst/>
          </a:prstGeom>
          <a:noFill/>
          <a:ln w="9525">
            <a:noFill/>
            <a:miter lim="800000"/>
            <a:headEnd/>
            <a:tailEnd/>
          </a:ln>
          <a:effectLst/>
        </p:spPr>
        <p:txBody>
          <a:bodyPr wrap="square">
            <a:spAutoFit/>
          </a:bodyPr>
          <a:lstStyle/>
          <a:p>
            <a:pPr algn="just">
              <a:lnSpc>
                <a:spcPct val="140000"/>
              </a:lnSpc>
            </a:pPr>
            <a:r>
              <a:rPr lang="ru-RU" sz="2000" b="1" i="1" dirty="0">
                <a:solidFill>
                  <a:srgbClr val="002060"/>
                </a:solidFill>
                <a:latin typeface="Times New Roman" panose="02020603050405020304" pitchFamily="18" charset="0"/>
                <a:cs typeface="Times New Roman" panose="02020603050405020304" pitchFamily="18" charset="0"/>
              </a:rPr>
              <a:t>Например, если в СНС значится показатель «оплата труда наемных работников», речь идет не о фактически выплаченной, а о начисленной заработной плате. </a:t>
            </a:r>
          </a:p>
          <a:p>
            <a:pPr algn="just">
              <a:lnSpc>
                <a:spcPct val="140000"/>
              </a:lnSpc>
            </a:pPr>
            <a:r>
              <a:rPr lang="ru-RU" sz="2000" b="1" i="1" dirty="0">
                <a:solidFill>
                  <a:srgbClr val="002060"/>
                </a:solidFill>
                <a:latin typeface="Times New Roman" panose="02020603050405020304" pitchFamily="18" charset="0"/>
                <a:cs typeface="Times New Roman" panose="02020603050405020304" pitchFamily="18" charset="0"/>
              </a:rPr>
              <a:t>Так, в случае осуществления какого-либо платежа моментом сделки можно считать момент признания плательщиком законности требований, т.е. принятия на себя определенных финансовых обязательств, выражающийся, например, в факте подписания плательщиком чека, или момент фактической оплаты. Права собственности передаются в момент подписания чека, а физически деньги могут быть перечислены позже. </a:t>
            </a:r>
          </a:p>
          <a:p>
            <a:pPr algn="just">
              <a:lnSpc>
                <a:spcPct val="140000"/>
              </a:lnSpc>
            </a:pPr>
            <a:endParaRPr lang="ru-RU" sz="2000" b="1" i="1" dirty="0">
              <a:solidFill>
                <a:srgbClr val="FF0000"/>
              </a:solidFill>
              <a:latin typeface="Times New Roman" panose="02020603050405020304" pitchFamily="18" charset="0"/>
              <a:cs typeface="Times New Roman" panose="02020603050405020304" pitchFamily="18" charset="0"/>
            </a:endParaRPr>
          </a:p>
        </p:txBody>
      </p:sp>
      <p:sp>
        <p:nvSpPr>
          <p:cNvPr id="4" name="Номер слайда 4"/>
          <p:cNvSpPr>
            <a:spLocks noGrp="1"/>
          </p:cNvSpPr>
          <p:nvPr>
            <p:ph type="sldNum" sz="quarter" idx="12"/>
          </p:nvPr>
        </p:nvSpPr>
        <p:spPr>
          <a:xfrm>
            <a:off x="8763540" y="6568564"/>
            <a:ext cx="467296" cy="360362"/>
          </a:xfrm>
        </p:spPr>
        <p:txBody>
          <a:bodyPr/>
          <a:lstStyle/>
          <a:p>
            <a:pPr>
              <a:defRPr/>
            </a:pPr>
            <a:fld id="{FC2D168A-1A35-41E7-A0D3-ACB53E87430E}" type="slidenum">
              <a:rPr lang="ru-RU" sz="1800" b="1">
                <a:solidFill>
                  <a:srgbClr val="002060"/>
                </a:solidFill>
              </a:rPr>
              <a:pPr>
                <a:defRPr/>
              </a:pPr>
              <a:t>14</a:t>
            </a:fld>
            <a:endParaRPr lang="ru-RU" sz="1800" b="1" dirty="0">
              <a:solidFill>
                <a:srgbClr val="002060"/>
              </a:solidFill>
            </a:endParaRPr>
          </a:p>
        </p:txBody>
      </p:sp>
    </p:spTree>
    <p:extLst>
      <p:ext uri="{BB962C8B-B14F-4D97-AF65-F5344CB8AC3E}">
        <p14:creationId xmlns:p14="http://schemas.microsoft.com/office/powerpoint/2010/main" val="209562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261123">
                                            <p:txEl>
                                              <p:pRg st="0" end="0"/>
                                            </p:txEl>
                                          </p:spTgt>
                                        </p:tgtEl>
                                        <p:attrNameLst>
                                          <p:attrName>style.visibility</p:attrName>
                                        </p:attrNameLst>
                                      </p:cBhvr>
                                      <p:to>
                                        <p:strVal val="visible"/>
                                      </p:to>
                                    </p:set>
                                    <p:anim calcmode="lin" valueType="num">
                                      <p:cBhvr>
                                        <p:cTn id="7" dur="500" fill="hold"/>
                                        <p:tgtEl>
                                          <p:spTgt spid="2611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6112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6112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6112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261123">
                                            <p:txEl>
                                              <p:pRg st="1" end="1"/>
                                            </p:txEl>
                                          </p:spTgt>
                                        </p:tgtEl>
                                        <p:attrNameLst>
                                          <p:attrName>style.visibility</p:attrName>
                                        </p:attrNameLst>
                                      </p:cBhvr>
                                      <p:to>
                                        <p:strVal val="visible"/>
                                      </p:to>
                                    </p:set>
                                    <p:anim calcmode="lin" valueType="num">
                                      <p:cBhvr>
                                        <p:cTn id="15" dur="500" fill="hold"/>
                                        <p:tgtEl>
                                          <p:spTgt spid="26112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26112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26112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261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214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62147" name="Text Box 3"/>
          <p:cNvSpPr txBox="1">
            <a:spLocks noChangeArrowheads="1"/>
          </p:cNvSpPr>
          <p:nvPr/>
        </p:nvSpPr>
        <p:spPr bwMode="auto">
          <a:xfrm>
            <a:off x="215106" y="241355"/>
            <a:ext cx="8713787" cy="6201698"/>
          </a:xfrm>
          <a:prstGeom prst="rect">
            <a:avLst/>
          </a:prstGeom>
          <a:noFill/>
          <a:ln w="9525">
            <a:noFill/>
            <a:miter lim="800000"/>
            <a:headEnd/>
            <a:tailEnd/>
          </a:ln>
          <a:effectLst/>
        </p:spPr>
        <p:txBody>
          <a:bodyPr>
            <a:spAutoFit/>
          </a:bodyPr>
          <a:lstStyle/>
          <a:p>
            <a:pPr algn="ctr">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Общие принципы стоимостной оценки операций. </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1) Сделки должны отражаться в счетах обоих участников по одной стоимости. </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2) Операции оцениваются по фактической цене, оговоренной ее участниками, т.е. по рыночной цене. При отсутствии рыночных цен (например, при предоставлении нерыночных услуг) стоимостная оценка проводится на основании издержек либо исходя из рыночных цен на аналогичные блага и услуги. </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3) Активы и пассивы теоретически должны быть оценены не в первоначальных, а в текущих ценах на момент построения балансовых таблиц СНС (это означает, что активы и пассивы непрерывно переоцениваются, хотя фактически это происходит лишь периодически).</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15</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62147">
                                            <p:txEl>
                                              <p:pRg st="0" end="0"/>
                                            </p:txEl>
                                          </p:spTgt>
                                        </p:tgtEl>
                                        <p:attrNameLst>
                                          <p:attrName>style.visibility</p:attrName>
                                        </p:attrNameLst>
                                      </p:cBhvr>
                                      <p:to>
                                        <p:strVal val="visible"/>
                                      </p:to>
                                    </p:set>
                                    <p:animEffect transition="in" filter="fade">
                                      <p:cBhvr>
                                        <p:cTn id="7" dur="1000"/>
                                        <p:tgtEl>
                                          <p:spTgt spid="262147">
                                            <p:txEl>
                                              <p:pRg st="0" end="0"/>
                                            </p:txEl>
                                          </p:spTgt>
                                        </p:tgtEl>
                                      </p:cBhvr>
                                    </p:animEffect>
                                    <p:anim calcmode="lin" valueType="num">
                                      <p:cBhvr>
                                        <p:cTn id="8" dur="1000" fill="hold"/>
                                        <p:tgtEl>
                                          <p:spTgt spid="262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2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62147">
                                            <p:txEl>
                                              <p:pRg st="1" end="1"/>
                                            </p:txEl>
                                          </p:spTgt>
                                        </p:tgtEl>
                                        <p:attrNameLst>
                                          <p:attrName>style.visibility</p:attrName>
                                        </p:attrNameLst>
                                      </p:cBhvr>
                                      <p:to>
                                        <p:strVal val="visible"/>
                                      </p:to>
                                    </p:set>
                                    <p:animEffect transition="in" filter="fade">
                                      <p:cBhvr>
                                        <p:cTn id="14" dur="1000"/>
                                        <p:tgtEl>
                                          <p:spTgt spid="262147">
                                            <p:txEl>
                                              <p:pRg st="1" end="1"/>
                                            </p:txEl>
                                          </p:spTgt>
                                        </p:tgtEl>
                                      </p:cBhvr>
                                    </p:animEffect>
                                    <p:anim calcmode="lin" valueType="num">
                                      <p:cBhvr>
                                        <p:cTn id="15" dur="1000" fill="hold"/>
                                        <p:tgtEl>
                                          <p:spTgt spid="262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62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62147">
                                            <p:txEl>
                                              <p:pRg st="2" end="2"/>
                                            </p:txEl>
                                          </p:spTgt>
                                        </p:tgtEl>
                                        <p:attrNameLst>
                                          <p:attrName>style.visibility</p:attrName>
                                        </p:attrNameLst>
                                      </p:cBhvr>
                                      <p:to>
                                        <p:strVal val="visible"/>
                                      </p:to>
                                    </p:set>
                                    <p:animEffect transition="in" filter="fade">
                                      <p:cBhvr>
                                        <p:cTn id="21" dur="1000"/>
                                        <p:tgtEl>
                                          <p:spTgt spid="262147">
                                            <p:txEl>
                                              <p:pRg st="2" end="2"/>
                                            </p:txEl>
                                          </p:spTgt>
                                        </p:tgtEl>
                                      </p:cBhvr>
                                    </p:animEffect>
                                    <p:anim calcmode="lin" valueType="num">
                                      <p:cBhvr>
                                        <p:cTn id="22" dur="1000" fill="hold"/>
                                        <p:tgtEl>
                                          <p:spTgt spid="262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62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62147">
                                            <p:txEl>
                                              <p:pRg st="3" end="3"/>
                                            </p:txEl>
                                          </p:spTgt>
                                        </p:tgtEl>
                                        <p:attrNameLst>
                                          <p:attrName>style.visibility</p:attrName>
                                        </p:attrNameLst>
                                      </p:cBhvr>
                                      <p:to>
                                        <p:strVal val="visible"/>
                                      </p:to>
                                    </p:set>
                                    <p:animEffect transition="in" filter="fade">
                                      <p:cBhvr>
                                        <p:cTn id="28" dur="1000"/>
                                        <p:tgtEl>
                                          <p:spTgt spid="262147">
                                            <p:txEl>
                                              <p:pRg st="3" end="3"/>
                                            </p:txEl>
                                          </p:spTgt>
                                        </p:tgtEl>
                                      </p:cBhvr>
                                    </p:animEffect>
                                    <p:anim calcmode="lin" valueType="num">
                                      <p:cBhvr>
                                        <p:cTn id="29" dur="1000" fill="hold"/>
                                        <p:tgtEl>
                                          <p:spTgt spid="26214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6214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4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3170"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63171" name="Text Box 3"/>
          <p:cNvSpPr txBox="1">
            <a:spLocks noChangeArrowheads="1"/>
          </p:cNvSpPr>
          <p:nvPr/>
        </p:nvSpPr>
        <p:spPr bwMode="auto">
          <a:xfrm>
            <a:off x="250825" y="552737"/>
            <a:ext cx="8642350" cy="4779770"/>
          </a:xfrm>
          <a:prstGeom prst="rect">
            <a:avLst/>
          </a:prstGeom>
          <a:noFill/>
          <a:ln w="9525">
            <a:noFill/>
            <a:miter lim="800000"/>
            <a:headEnd/>
            <a:tailEnd/>
          </a:ln>
          <a:effectLst/>
        </p:spPr>
        <p:txBody>
          <a:bodyPr>
            <a:spAutoFit/>
          </a:bodyPr>
          <a:lstStyle/>
          <a:p>
            <a:pPr algn="ctr">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Основные виды цен. </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При стоимостной оценке операций с товарами и услугами существуют различные методы учета налогов на продукты, субсидий, а также торговых и транспортных наценок. Для обеспечения целостности СНС в счетах должны использоваться согласованные цены.</a:t>
            </a:r>
          </a:p>
          <a:p>
            <a:pPr algn="just">
              <a:lnSpc>
                <a:spcPct val="140000"/>
              </a:lnSpc>
            </a:pPr>
            <a:r>
              <a:rPr lang="ru-RU" sz="2200" b="1" dirty="0">
                <a:solidFill>
                  <a:srgbClr val="002060"/>
                </a:solidFill>
                <a:latin typeface="Times New Roman" panose="02020603050405020304" pitchFamily="18" charset="0"/>
                <a:cs typeface="Times New Roman" panose="02020603050405020304" pitchFamily="18" charset="0"/>
              </a:rPr>
              <a:t>В СНС используются:</a:t>
            </a:r>
          </a:p>
          <a:p>
            <a:pPr algn="just">
              <a:lnSpc>
                <a:spcPct val="140000"/>
              </a:lnSpc>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цены производителей (которые могут быть рыночными и основными);</a:t>
            </a:r>
          </a:p>
          <a:p>
            <a:pPr algn="just">
              <a:lnSpc>
                <a:spcPct val="140000"/>
              </a:lnSpc>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рыночные цены потребителей.</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16</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63171">
                                            <p:txEl>
                                              <p:pRg st="0" end="0"/>
                                            </p:txEl>
                                          </p:spTgt>
                                        </p:tgtEl>
                                        <p:attrNameLst>
                                          <p:attrName>style.visibility</p:attrName>
                                        </p:attrNameLst>
                                      </p:cBhvr>
                                      <p:to>
                                        <p:strVal val="visible"/>
                                      </p:to>
                                    </p:set>
                                    <p:animEffect transition="in" filter="wipe(down)">
                                      <p:cBhvr>
                                        <p:cTn id="7" dur="580">
                                          <p:stCondLst>
                                            <p:cond delay="0"/>
                                          </p:stCondLst>
                                        </p:cTn>
                                        <p:tgtEl>
                                          <p:spTgt spid="263171">
                                            <p:txEl>
                                              <p:pRg st="0" end="0"/>
                                            </p:txEl>
                                          </p:spTgt>
                                        </p:tgtEl>
                                      </p:cBhvr>
                                    </p:animEffect>
                                    <p:anim calcmode="lin" valueType="num">
                                      <p:cBhvr>
                                        <p:cTn id="8" dur="1822" tmFilter="0,0; 0.14,0.36; 0.43,0.73; 0.71,0.91; 1.0,1.0">
                                          <p:stCondLst>
                                            <p:cond delay="0"/>
                                          </p:stCondLst>
                                        </p:cTn>
                                        <p:tgtEl>
                                          <p:spTgt spid="263171">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63171">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63171">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63171">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63171">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63171">
                                            <p:txEl>
                                              <p:pRg st="0" end="0"/>
                                            </p:txEl>
                                          </p:spTgt>
                                        </p:tgtEl>
                                      </p:cBhvr>
                                      <p:to x="100000" y="60000"/>
                                    </p:animScale>
                                    <p:animScale>
                                      <p:cBhvr>
                                        <p:cTn id="14" dur="166" decel="50000">
                                          <p:stCondLst>
                                            <p:cond delay="676"/>
                                          </p:stCondLst>
                                        </p:cTn>
                                        <p:tgtEl>
                                          <p:spTgt spid="263171">
                                            <p:txEl>
                                              <p:pRg st="0" end="0"/>
                                            </p:txEl>
                                          </p:spTgt>
                                        </p:tgtEl>
                                      </p:cBhvr>
                                      <p:to x="100000" y="100000"/>
                                    </p:animScale>
                                    <p:animScale>
                                      <p:cBhvr>
                                        <p:cTn id="15" dur="26">
                                          <p:stCondLst>
                                            <p:cond delay="1312"/>
                                          </p:stCondLst>
                                        </p:cTn>
                                        <p:tgtEl>
                                          <p:spTgt spid="263171">
                                            <p:txEl>
                                              <p:pRg st="0" end="0"/>
                                            </p:txEl>
                                          </p:spTgt>
                                        </p:tgtEl>
                                      </p:cBhvr>
                                      <p:to x="100000" y="80000"/>
                                    </p:animScale>
                                    <p:animScale>
                                      <p:cBhvr>
                                        <p:cTn id="16" dur="166" decel="50000">
                                          <p:stCondLst>
                                            <p:cond delay="1338"/>
                                          </p:stCondLst>
                                        </p:cTn>
                                        <p:tgtEl>
                                          <p:spTgt spid="263171">
                                            <p:txEl>
                                              <p:pRg st="0" end="0"/>
                                            </p:txEl>
                                          </p:spTgt>
                                        </p:tgtEl>
                                      </p:cBhvr>
                                      <p:to x="100000" y="100000"/>
                                    </p:animScale>
                                    <p:animScale>
                                      <p:cBhvr>
                                        <p:cTn id="17" dur="26">
                                          <p:stCondLst>
                                            <p:cond delay="1642"/>
                                          </p:stCondLst>
                                        </p:cTn>
                                        <p:tgtEl>
                                          <p:spTgt spid="263171">
                                            <p:txEl>
                                              <p:pRg st="0" end="0"/>
                                            </p:txEl>
                                          </p:spTgt>
                                        </p:tgtEl>
                                      </p:cBhvr>
                                      <p:to x="100000" y="90000"/>
                                    </p:animScale>
                                    <p:animScale>
                                      <p:cBhvr>
                                        <p:cTn id="18" dur="166" decel="50000">
                                          <p:stCondLst>
                                            <p:cond delay="1668"/>
                                          </p:stCondLst>
                                        </p:cTn>
                                        <p:tgtEl>
                                          <p:spTgt spid="263171">
                                            <p:txEl>
                                              <p:pRg st="0" end="0"/>
                                            </p:txEl>
                                          </p:spTgt>
                                        </p:tgtEl>
                                      </p:cBhvr>
                                      <p:to x="100000" y="100000"/>
                                    </p:animScale>
                                    <p:animScale>
                                      <p:cBhvr>
                                        <p:cTn id="19" dur="26">
                                          <p:stCondLst>
                                            <p:cond delay="1808"/>
                                          </p:stCondLst>
                                        </p:cTn>
                                        <p:tgtEl>
                                          <p:spTgt spid="263171">
                                            <p:txEl>
                                              <p:pRg st="0" end="0"/>
                                            </p:txEl>
                                          </p:spTgt>
                                        </p:tgtEl>
                                      </p:cBhvr>
                                      <p:to x="100000" y="95000"/>
                                    </p:animScale>
                                    <p:animScale>
                                      <p:cBhvr>
                                        <p:cTn id="20" dur="166" decel="50000">
                                          <p:stCondLst>
                                            <p:cond delay="1834"/>
                                          </p:stCondLst>
                                        </p:cTn>
                                        <p:tgtEl>
                                          <p:spTgt spid="263171">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263171">
                                            <p:txEl>
                                              <p:pRg st="1" end="1"/>
                                            </p:txEl>
                                          </p:spTgt>
                                        </p:tgtEl>
                                        <p:attrNameLst>
                                          <p:attrName>style.visibility</p:attrName>
                                        </p:attrNameLst>
                                      </p:cBhvr>
                                      <p:to>
                                        <p:strVal val="visible"/>
                                      </p:to>
                                    </p:set>
                                    <p:animEffect transition="in" filter="wipe(down)">
                                      <p:cBhvr>
                                        <p:cTn id="24" dur="580">
                                          <p:stCondLst>
                                            <p:cond delay="0"/>
                                          </p:stCondLst>
                                        </p:cTn>
                                        <p:tgtEl>
                                          <p:spTgt spid="263171">
                                            <p:txEl>
                                              <p:pRg st="1" end="1"/>
                                            </p:txEl>
                                          </p:spTgt>
                                        </p:tgtEl>
                                      </p:cBhvr>
                                    </p:animEffect>
                                    <p:anim calcmode="lin" valueType="num">
                                      <p:cBhvr>
                                        <p:cTn id="25" dur="1822" tmFilter="0,0; 0.14,0.36; 0.43,0.73; 0.71,0.91; 1.0,1.0">
                                          <p:stCondLst>
                                            <p:cond delay="0"/>
                                          </p:stCondLst>
                                        </p:cTn>
                                        <p:tgtEl>
                                          <p:spTgt spid="263171">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63171">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63171">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63171">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63171">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63171">
                                            <p:txEl>
                                              <p:pRg st="1" end="1"/>
                                            </p:txEl>
                                          </p:spTgt>
                                        </p:tgtEl>
                                      </p:cBhvr>
                                      <p:to x="100000" y="60000"/>
                                    </p:animScale>
                                    <p:animScale>
                                      <p:cBhvr>
                                        <p:cTn id="31" dur="166" decel="50000">
                                          <p:stCondLst>
                                            <p:cond delay="676"/>
                                          </p:stCondLst>
                                        </p:cTn>
                                        <p:tgtEl>
                                          <p:spTgt spid="263171">
                                            <p:txEl>
                                              <p:pRg st="1" end="1"/>
                                            </p:txEl>
                                          </p:spTgt>
                                        </p:tgtEl>
                                      </p:cBhvr>
                                      <p:to x="100000" y="100000"/>
                                    </p:animScale>
                                    <p:animScale>
                                      <p:cBhvr>
                                        <p:cTn id="32" dur="26">
                                          <p:stCondLst>
                                            <p:cond delay="1312"/>
                                          </p:stCondLst>
                                        </p:cTn>
                                        <p:tgtEl>
                                          <p:spTgt spid="263171">
                                            <p:txEl>
                                              <p:pRg st="1" end="1"/>
                                            </p:txEl>
                                          </p:spTgt>
                                        </p:tgtEl>
                                      </p:cBhvr>
                                      <p:to x="100000" y="80000"/>
                                    </p:animScale>
                                    <p:animScale>
                                      <p:cBhvr>
                                        <p:cTn id="33" dur="166" decel="50000">
                                          <p:stCondLst>
                                            <p:cond delay="1338"/>
                                          </p:stCondLst>
                                        </p:cTn>
                                        <p:tgtEl>
                                          <p:spTgt spid="263171">
                                            <p:txEl>
                                              <p:pRg st="1" end="1"/>
                                            </p:txEl>
                                          </p:spTgt>
                                        </p:tgtEl>
                                      </p:cBhvr>
                                      <p:to x="100000" y="100000"/>
                                    </p:animScale>
                                    <p:animScale>
                                      <p:cBhvr>
                                        <p:cTn id="34" dur="26">
                                          <p:stCondLst>
                                            <p:cond delay="1642"/>
                                          </p:stCondLst>
                                        </p:cTn>
                                        <p:tgtEl>
                                          <p:spTgt spid="263171">
                                            <p:txEl>
                                              <p:pRg st="1" end="1"/>
                                            </p:txEl>
                                          </p:spTgt>
                                        </p:tgtEl>
                                      </p:cBhvr>
                                      <p:to x="100000" y="90000"/>
                                    </p:animScale>
                                    <p:animScale>
                                      <p:cBhvr>
                                        <p:cTn id="35" dur="166" decel="50000">
                                          <p:stCondLst>
                                            <p:cond delay="1668"/>
                                          </p:stCondLst>
                                        </p:cTn>
                                        <p:tgtEl>
                                          <p:spTgt spid="263171">
                                            <p:txEl>
                                              <p:pRg st="1" end="1"/>
                                            </p:txEl>
                                          </p:spTgt>
                                        </p:tgtEl>
                                      </p:cBhvr>
                                      <p:to x="100000" y="100000"/>
                                    </p:animScale>
                                    <p:animScale>
                                      <p:cBhvr>
                                        <p:cTn id="36" dur="26">
                                          <p:stCondLst>
                                            <p:cond delay="1808"/>
                                          </p:stCondLst>
                                        </p:cTn>
                                        <p:tgtEl>
                                          <p:spTgt spid="263171">
                                            <p:txEl>
                                              <p:pRg st="1" end="1"/>
                                            </p:txEl>
                                          </p:spTgt>
                                        </p:tgtEl>
                                      </p:cBhvr>
                                      <p:to x="100000" y="95000"/>
                                    </p:animScale>
                                    <p:animScale>
                                      <p:cBhvr>
                                        <p:cTn id="37" dur="166" decel="50000">
                                          <p:stCondLst>
                                            <p:cond delay="1834"/>
                                          </p:stCondLst>
                                        </p:cTn>
                                        <p:tgtEl>
                                          <p:spTgt spid="263171">
                                            <p:txEl>
                                              <p:pRg st="1" end="1"/>
                                            </p:txEl>
                                          </p:spTgt>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0" nodeType="clickEffect">
                                  <p:stCondLst>
                                    <p:cond delay="0"/>
                                  </p:stCondLst>
                                  <p:childTnLst>
                                    <p:set>
                                      <p:cBhvr>
                                        <p:cTn id="41" dur="1" fill="hold">
                                          <p:stCondLst>
                                            <p:cond delay="0"/>
                                          </p:stCondLst>
                                        </p:cTn>
                                        <p:tgtEl>
                                          <p:spTgt spid="263171">
                                            <p:txEl>
                                              <p:pRg st="2" end="2"/>
                                            </p:txEl>
                                          </p:spTgt>
                                        </p:tgtEl>
                                        <p:attrNameLst>
                                          <p:attrName>style.visibility</p:attrName>
                                        </p:attrNameLst>
                                      </p:cBhvr>
                                      <p:to>
                                        <p:strVal val="visible"/>
                                      </p:to>
                                    </p:set>
                                    <p:animEffect transition="in" filter="wipe(down)">
                                      <p:cBhvr>
                                        <p:cTn id="42" dur="580">
                                          <p:stCondLst>
                                            <p:cond delay="0"/>
                                          </p:stCondLst>
                                        </p:cTn>
                                        <p:tgtEl>
                                          <p:spTgt spid="263171">
                                            <p:txEl>
                                              <p:pRg st="2" end="2"/>
                                            </p:txEl>
                                          </p:spTgt>
                                        </p:tgtEl>
                                      </p:cBhvr>
                                    </p:animEffect>
                                    <p:anim calcmode="lin" valueType="num">
                                      <p:cBhvr>
                                        <p:cTn id="43" dur="1822" tmFilter="0,0; 0.14,0.36; 0.43,0.73; 0.71,0.91; 1.0,1.0">
                                          <p:stCondLst>
                                            <p:cond delay="0"/>
                                          </p:stCondLst>
                                        </p:cTn>
                                        <p:tgtEl>
                                          <p:spTgt spid="263171">
                                            <p:txEl>
                                              <p:pRg st="2" end="2"/>
                                            </p:txEl>
                                          </p:spTgt>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263171">
                                            <p:txEl>
                                              <p:pRg st="2" end="2"/>
                                            </p:txEl>
                                          </p:spTgt>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263171">
                                            <p:txEl>
                                              <p:pRg st="2" end="2"/>
                                            </p:txEl>
                                          </p:spTgt>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263171">
                                            <p:txEl>
                                              <p:pRg st="2" end="2"/>
                                            </p:txEl>
                                          </p:spTgt>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263171">
                                            <p:txEl>
                                              <p:pRg st="2" end="2"/>
                                            </p:txEl>
                                          </p:spTgt>
                                        </p:tgtEl>
                                        <p:attrNameLst>
                                          <p:attrName>ppt_y</p:attrName>
                                        </p:attrNameLst>
                                      </p:cBhvr>
                                      <p:tavLst>
                                        <p:tav tm="0" fmla="#ppt_y-sin(pi*$)/81">
                                          <p:val>
                                            <p:fltVal val="0"/>
                                          </p:val>
                                        </p:tav>
                                        <p:tav tm="100000">
                                          <p:val>
                                            <p:fltVal val="1"/>
                                          </p:val>
                                        </p:tav>
                                      </p:tavLst>
                                    </p:anim>
                                    <p:animScale>
                                      <p:cBhvr>
                                        <p:cTn id="48" dur="26">
                                          <p:stCondLst>
                                            <p:cond delay="650"/>
                                          </p:stCondLst>
                                        </p:cTn>
                                        <p:tgtEl>
                                          <p:spTgt spid="263171">
                                            <p:txEl>
                                              <p:pRg st="2" end="2"/>
                                            </p:txEl>
                                          </p:spTgt>
                                        </p:tgtEl>
                                      </p:cBhvr>
                                      <p:to x="100000" y="60000"/>
                                    </p:animScale>
                                    <p:animScale>
                                      <p:cBhvr>
                                        <p:cTn id="49" dur="166" decel="50000">
                                          <p:stCondLst>
                                            <p:cond delay="676"/>
                                          </p:stCondLst>
                                        </p:cTn>
                                        <p:tgtEl>
                                          <p:spTgt spid="263171">
                                            <p:txEl>
                                              <p:pRg st="2" end="2"/>
                                            </p:txEl>
                                          </p:spTgt>
                                        </p:tgtEl>
                                      </p:cBhvr>
                                      <p:to x="100000" y="100000"/>
                                    </p:animScale>
                                    <p:animScale>
                                      <p:cBhvr>
                                        <p:cTn id="50" dur="26">
                                          <p:stCondLst>
                                            <p:cond delay="1312"/>
                                          </p:stCondLst>
                                        </p:cTn>
                                        <p:tgtEl>
                                          <p:spTgt spid="263171">
                                            <p:txEl>
                                              <p:pRg st="2" end="2"/>
                                            </p:txEl>
                                          </p:spTgt>
                                        </p:tgtEl>
                                      </p:cBhvr>
                                      <p:to x="100000" y="80000"/>
                                    </p:animScale>
                                    <p:animScale>
                                      <p:cBhvr>
                                        <p:cTn id="51" dur="166" decel="50000">
                                          <p:stCondLst>
                                            <p:cond delay="1338"/>
                                          </p:stCondLst>
                                        </p:cTn>
                                        <p:tgtEl>
                                          <p:spTgt spid="263171">
                                            <p:txEl>
                                              <p:pRg st="2" end="2"/>
                                            </p:txEl>
                                          </p:spTgt>
                                        </p:tgtEl>
                                      </p:cBhvr>
                                      <p:to x="100000" y="100000"/>
                                    </p:animScale>
                                    <p:animScale>
                                      <p:cBhvr>
                                        <p:cTn id="52" dur="26">
                                          <p:stCondLst>
                                            <p:cond delay="1642"/>
                                          </p:stCondLst>
                                        </p:cTn>
                                        <p:tgtEl>
                                          <p:spTgt spid="263171">
                                            <p:txEl>
                                              <p:pRg st="2" end="2"/>
                                            </p:txEl>
                                          </p:spTgt>
                                        </p:tgtEl>
                                      </p:cBhvr>
                                      <p:to x="100000" y="90000"/>
                                    </p:animScale>
                                    <p:animScale>
                                      <p:cBhvr>
                                        <p:cTn id="53" dur="166" decel="50000">
                                          <p:stCondLst>
                                            <p:cond delay="1668"/>
                                          </p:stCondLst>
                                        </p:cTn>
                                        <p:tgtEl>
                                          <p:spTgt spid="263171">
                                            <p:txEl>
                                              <p:pRg st="2" end="2"/>
                                            </p:txEl>
                                          </p:spTgt>
                                        </p:tgtEl>
                                      </p:cBhvr>
                                      <p:to x="100000" y="100000"/>
                                    </p:animScale>
                                    <p:animScale>
                                      <p:cBhvr>
                                        <p:cTn id="54" dur="26">
                                          <p:stCondLst>
                                            <p:cond delay="1808"/>
                                          </p:stCondLst>
                                        </p:cTn>
                                        <p:tgtEl>
                                          <p:spTgt spid="263171">
                                            <p:txEl>
                                              <p:pRg st="2" end="2"/>
                                            </p:txEl>
                                          </p:spTgt>
                                        </p:tgtEl>
                                      </p:cBhvr>
                                      <p:to x="100000" y="95000"/>
                                    </p:animScale>
                                    <p:animScale>
                                      <p:cBhvr>
                                        <p:cTn id="55" dur="166" decel="50000">
                                          <p:stCondLst>
                                            <p:cond delay="1834"/>
                                          </p:stCondLst>
                                        </p:cTn>
                                        <p:tgtEl>
                                          <p:spTgt spid="263171">
                                            <p:txEl>
                                              <p:pRg st="2" end="2"/>
                                            </p:txEl>
                                          </p:spTgt>
                                        </p:tgtEl>
                                      </p:cBhvr>
                                      <p:to x="100000" y="100000"/>
                                    </p:animScale>
                                  </p:childTnLst>
                                </p:cTn>
                              </p:par>
                            </p:childTnLst>
                          </p:cTn>
                        </p:par>
                        <p:par>
                          <p:cTn id="56" fill="hold">
                            <p:stCondLst>
                              <p:cond delay="2000"/>
                            </p:stCondLst>
                            <p:childTnLst>
                              <p:par>
                                <p:cTn id="57" presetID="26" presetClass="entr" presetSubtype="0" fill="hold" grpId="0" nodeType="afterEffect">
                                  <p:stCondLst>
                                    <p:cond delay="0"/>
                                  </p:stCondLst>
                                  <p:childTnLst>
                                    <p:set>
                                      <p:cBhvr>
                                        <p:cTn id="58" dur="1" fill="hold">
                                          <p:stCondLst>
                                            <p:cond delay="0"/>
                                          </p:stCondLst>
                                        </p:cTn>
                                        <p:tgtEl>
                                          <p:spTgt spid="263171">
                                            <p:txEl>
                                              <p:pRg st="3" end="3"/>
                                            </p:txEl>
                                          </p:spTgt>
                                        </p:tgtEl>
                                        <p:attrNameLst>
                                          <p:attrName>style.visibility</p:attrName>
                                        </p:attrNameLst>
                                      </p:cBhvr>
                                      <p:to>
                                        <p:strVal val="visible"/>
                                      </p:to>
                                    </p:set>
                                    <p:animEffect transition="in" filter="wipe(down)">
                                      <p:cBhvr>
                                        <p:cTn id="59" dur="580">
                                          <p:stCondLst>
                                            <p:cond delay="0"/>
                                          </p:stCondLst>
                                        </p:cTn>
                                        <p:tgtEl>
                                          <p:spTgt spid="263171">
                                            <p:txEl>
                                              <p:pRg st="3" end="3"/>
                                            </p:txEl>
                                          </p:spTgt>
                                        </p:tgtEl>
                                      </p:cBhvr>
                                    </p:animEffect>
                                    <p:anim calcmode="lin" valueType="num">
                                      <p:cBhvr>
                                        <p:cTn id="60" dur="1822" tmFilter="0,0; 0.14,0.36; 0.43,0.73; 0.71,0.91; 1.0,1.0">
                                          <p:stCondLst>
                                            <p:cond delay="0"/>
                                          </p:stCondLst>
                                        </p:cTn>
                                        <p:tgtEl>
                                          <p:spTgt spid="263171">
                                            <p:txEl>
                                              <p:pRg st="3" end="3"/>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263171">
                                            <p:txEl>
                                              <p:pRg st="3" end="3"/>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263171">
                                            <p:txEl>
                                              <p:pRg st="3" end="3"/>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263171">
                                            <p:txEl>
                                              <p:pRg st="3" end="3"/>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263171">
                                            <p:txEl>
                                              <p:pRg st="3" end="3"/>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263171">
                                            <p:txEl>
                                              <p:pRg st="3" end="3"/>
                                            </p:txEl>
                                          </p:spTgt>
                                        </p:tgtEl>
                                      </p:cBhvr>
                                      <p:to x="100000" y="60000"/>
                                    </p:animScale>
                                    <p:animScale>
                                      <p:cBhvr>
                                        <p:cTn id="66" dur="166" decel="50000">
                                          <p:stCondLst>
                                            <p:cond delay="676"/>
                                          </p:stCondLst>
                                        </p:cTn>
                                        <p:tgtEl>
                                          <p:spTgt spid="263171">
                                            <p:txEl>
                                              <p:pRg st="3" end="3"/>
                                            </p:txEl>
                                          </p:spTgt>
                                        </p:tgtEl>
                                      </p:cBhvr>
                                      <p:to x="100000" y="100000"/>
                                    </p:animScale>
                                    <p:animScale>
                                      <p:cBhvr>
                                        <p:cTn id="67" dur="26">
                                          <p:stCondLst>
                                            <p:cond delay="1312"/>
                                          </p:stCondLst>
                                        </p:cTn>
                                        <p:tgtEl>
                                          <p:spTgt spid="263171">
                                            <p:txEl>
                                              <p:pRg st="3" end="3"/>
                                            </p:txEl>
                                          </p:spTgt>
                                        </p:tgtEl>
                                      </p:cBhvr>
                                      <p:to x="100000" y="80000"/>
                                    </p:animScale>
                                    <p:animScale>
                                      <p:cBhvr>
                                        <p:cTn id="68" dur="166" decel="50000">
                                          <p:stCondLst>
                                            <p:cond delay="1338"/>
                                          </p:stCondLst>
                                        </p:cTn>
                                        <p:tgtEl>
                                          <p:spTgt spid="263171">
                                            <p:txEl>
                                              <p:pRg st="3" end="3"/>
                                            </p:txEl>
                                          </p:spTgt>
                                        </p:tgtEl>
                                      </p:cBhvr>
                                      <p:to x="100000" y="100000"/>
                                    </p:animScale>
                                    <p:animScale>
                                      <p:cBhvr>
                                        <p:cTn id="69" dur="26">
                                          <p:stCondLst>
                                            <p:cond delay="1642"/>
                                          </p:stCondLst>
                                        </p:cTn>
                                        <p:tgtEl>
                                          <p:spTgt spid="263171">
                                            <p:txEl>
                                              <p:pRg st="3" end="3"/>
                                            </p:txEl>
                                          </p:spTgt>
                                        </p:tgtEl>
                                      </p:cBhvr>
                                      <p:to x="100000" y="90000"/>
                                    </p:animScale>
                                    <p:animScale>
                                      <p:cBhvr>
                                        <p:cTn id="70" dur="166" decel="50000">
                                          <p:stCondLst>
                                            <p:cond delay="1668"/>
                                          </p:stCondLst>
                                        </p:cTn>
                                        <p:tgtEl>
                                          <p:spTgt spid="263171">
                                            <p:txEl>
                                              <p:pRg st="3" end="3"/>
                                            </p:txEl>
                                          </p:spTgt>
                                        </p:tgtEl>
                                      </p:cBhvr>
                                      <p:to x="100000" y="100000"/>
                                    </p:animScale>
                                    <p:animScale>
                                      <p:cBhvr>
                                        <p:cTn id="71" dur="26">
                                          <p:stCondLst>
                                            <p:cond delay="1808"/>
                                          </p:stCondLst>
                                        </p:cTn>
                                        <p:tgtEl>
                                          <p:spTgt spid="263171">
                                            <p:txEl>
                                              <p:pRg st="3" end="3"/>
                                            </p:txEl>
                                          </p:spTgt>
                                        </p:tgtEl>
                                      </p:cBhvr>
                                      <p:to x="100000" y="95000"/>
                                    </p:animScale>
                                    <p:animScale>
                                      <p:cBhvr>
                                        <p:cTn id="72" dur="166" decel="50000">
                                          <p:stCondLst>
                                            <p:cond delay="1834"/>
                                          </p:stCondLst>
                                        </p:cTn>
                                        <p:tgtEl>
                                          <p:spTgt spid="263171">
                                            <p:txEl>
                                              <p:pRg st="3" end="3"/>
                                            </p:txEl>
                                          </p:spTgt>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childTnLst>
                                    <p:set>
                                      <p:cBhvr>
                                        <p:cTn id="76" dur="1" fill="hold">
                                          <p:stCondLst>
                                            <p:cond delay="0"/>
                                          </p:stCondLst>
                                        </p:cTn>
                                        <p:tgtEl>
                                          <p:spTgt spid="263171">
                                            <p:txEl>
                                              <p:pRg st="4" end="4"/>
                                            </p:txEl>
                                          </p:spTgt>
                                        </p:tgtEl>
                                        <p:attrNameLst>
                                          <p:attrName>style.visibility</p:attrName>
                                        </p:attrNameLst>
                                      </p:cBhvr>
                                      <p:to>
                                        <p:strVal val="visible"/>
                                      </p:to>
                                    </p:set>
                                    <p:animEffect transition="in" filter="wipe(down)">
                                      <p:cBhvr>
                                        <p:cTn id="77" dur="580">
                                          <p:stCondLst>
                                            <p:cond delay="0"/>
                                          </p:stCondLst>
                                        </p:cTn>
                                        <p:tgtEl>
                                          <p:spTgt spid="263171">
                                            <p:txEl>
                                              <p:pRg st="4" end="4"/>
                                            </p:txEl>
                                          </p:spTgt>
                                        </p:tgtEl>
                                      </p:cBhvr>
                                    </p:animEffect>
                                    <p:anim calcmode="lin" valueType="num">
                                      <p:cBhvr>
                                        <p:cTn id="78" dur="1822" tmFilter="0,0; 0.14,0.36; 0.43,0.73; 0.71,0.91; 1.0,1.0">
                                          <p:stCondLst>
                                            <p:cond delay="0"/>
                                          </p:stCondLst>
                                        </p:cTn>
                                        <p:tgtEl>
                                          <p:spTgt spid="263171">
                                            <p:txEl>
                                              <p:pRg st="4" end="4"/>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263171">
                                            <p:txEl>
                                              <p:pRg st="4" end="4"/>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263171">
                                            <p:txEl>
                                              <p:pRg st="4" end="4"/>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263171">
                                            <p:txEl>
                                              <p:pRg st="4" end="4"/>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263171">
                                            <p:txEl>
                                              <p:pRg st="4" end="4"/>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263171">
                                            <p:txEl>
                                              <p:pRg st="4" end="4"/>
                                            </p:txEl>
                                          </p:spTgt>
                                        </p:tgtEl>
                                      </p:cBhvr>
                                      <p:to x="100000" y="60000"/>
                                    </p:animScale>
                                    <p:animScale>
                                      <p:cBhvr>
                                        <p:cTn id="84" dur="166" decel="50000">
                                          <p:stCondLst>
                                            <p:cond delay="676"/>
                                          </p:stCondLst>
                                        </p:cTn>
                                        <p:tgtEl>
                                          <p:spTgt spid="263171">
                                            <p:txEl>
                                              <p:pRg st="4" end="4"/>
                                            </p:txEl>
                                          </p:spTgt>
                                        </p:tgtEl>
                                      </p:cBhvr>
                                      <p:to x="100000" y="100000"/>
                                    </p:animScale>
                                    <p:animScale>
                                      <p:cBhvr>
                                        <p:cTn id="85" dur="26">
                                          <p:stCondLst>
                                            <p:cond delay="1312"/>
                                          </p:stCondLst>
                                        </p:cTn>
                                        <p:tgtEl>
                                          <p:spTgt spid="263171">
                                            <p:txEl>
                                              <p:pRg st="4" end="4"/>
                                            </p:txEl>
                                          </p:spTgt>
                                        </p:tgtEl>
                                      </p:cBhvr>
                                      <p:to x="100000" y="80000"/>
                                    </p:animScale>
                                    <p:animScale>
                                      <p:cBhvr>
                                        <p:cTn id="86" dur="166" decel="50000">
                                          <p:stCondLst>
                                            <p:cond delay="1338"/>
                                          </p:stCondLst>
                                        </p:cTn>
                                        <p:tgtEl>
                                          <p:spTgt spid="263171">
                                            <p:txEl>
                                              <p:pRg st="4" end="4"/>
                                            </p:txEl>
                                          </p:spTgt>
                                        </p:tgtEl>
                                      </p:cBhvr>
                                      <p:to x="100000" y="100000"/>
                                    </p:animScale>
                                    <p:animScale>
                                      <p:cBhvr>
                                        <p:cTn id="87" dur="26">
                                          <p:stCondLst>
                                            <p:cond delay="1642"/>
                                          </p:stCondLst>
                                        </p:cTn>
                                        <p:tgtEl>
                                          <p:spTgt spid="263171">
                                            <p:txEl>
                                              <p:pRg st="4" end="4"/>
                                            </p:txEl>
                                          </p:spTgt>
                                        </p:tgtEl>
                                      </p:cBhvr>
                                      <p:to x="100000" y="90000"/>
                                    </p:animScale>
                                    <p:animScale>
                                      <p:cBhvr>
                                        <p:cTn id="88" dur="166" decel="50000">
                                          <p:stCondLst>
                                            <p:cond delay="1668"/>
                                          </p:stCondLst>
                                        </p:cTn>
                                        <p:tgtEl>
                                          <p:spTgt spid="263171">
                                            <p:txEl>
                                              <p:pRg st="4" end="4"/>
                                            </p:txEl>
                                          </p:spTgt>
                                        </p:tgtEl>
                                      </p:cBhvr>
                                      <p:to x="100000" y="100000"/>
                                    </p:animScale>
                                    <p:animScale>
                                      <p:cBhvr>
                                        <p:cTn id="89" dur="26">
                                          <p:stCondLst>
                                            <p:cond delay="1808"/>
                                          </p:stCondLst>
                                        </p:cTn>
                                        <p:tgtEl>
                                          <p:spTgt spid="263171">
                                            <p:txEl>
                                              <p:pRg st="4" end="4"/>
                                            </p:txEl>
                                          </p:spTgt>
                                        </p:tgtEl>
                                      </p:cBhvr>
                                      <p:to x="100000" y="95000"/>
                                    </p:animScale>
                                    <p:animScale>
                                      <p:cBhvr>
                                        <p:cTn id="90" dur="166" decel="50000">
                                          <p:stCondLst>
                                            <p:cond delay="1834"/>
                                          </p:stCondLst>
                                        </p:cTn>
                                        <p:tgtEl>
                                          <p:spTgt spid="263171">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1"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4194"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64195" name="Text Box 3"/>
          <p:cNvSpPr txBox="1">
            <a:spLocks noChangeArrowheads="1"/>
          </p:cNvSpPr>
          <p:nvPr/>
        </p:nvSpPr>
        <p:spPr bwMode="auto">
          <a:xfrm>
            <a:off x="250825" y="125637"/>
            <a:ext cx="8642350" cy="6675674"/>
          </a:xfrm>
          <a:prstGeom prst="rect">
            <a:avLst/>
          </a:prstGeom>
          <a:noFill/>
          <a:ln w="9525">
            <a:noFill/>
            <a:miter lim="800000"/>
            <a:headEnd/>
            <a:tailEnd/>
          </a:ln>
          <a:effectLst/>
        </p:spPr>
        <p:txBody>
          <a:bodyPr>
            <a:spAutoFit/>
          </a:bodyPr>
          <a:lstStyle/>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Основная цена </a:t>
            </a:r>
            <a:r>
              <a:rPr lang="ru-RU" sz="2200" b="1" dirty="0">
                <a:solidFill>
                  <a:srgbClr val="002060"/>
                </a:solidFill>
                <a:latin typeface="Times New Roman" panose="02020603050405020304" pitchFamily="18" charset="0"/>
                <a:cs typeface="Times New Roman" panose="02020603050405020304" pitchFamily="18" charset="0"/>
              </a:rPr>
              <a:t>- цена, получаемая производителем за единицу реализованного продукта или услуги, без налогов, но с включением субсидий на продукты. </a:t>
            </a:r>
          </a:p>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Рыночная цена производителя </a:t>
            </a:r>
            <a:r>
              <a:rPr lang="ru-RU" sz="2200" b="1" dirty="0">
                <a:solidFill>
                  <a:srgbClr val="002060"/>
                </a:solidFill>
                <a:latin typeface="Times New Roman" panose="02020603050405020304" pitchFamily="18" charset="0"/>
                <a:cs typeface="Times New Roman" panose="02020603050405020304" pitchFamily="18" charset="0"/>
              </a:rPr>
              <a:t>- цена, получаемая производителем за реализуемую единицу товара или услуги; включающая налоги на продукты (кроме налога на добавленную стоимость, акциза и налогов на импорт) и исключающая субсидии на продукты и импорт (налоги за исключением субсидий - чистые налоги). </a:t>
            </a:r>
          </a:p>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Рыночная цена покупателя </a:t>
            </a:r>
            <a:r>
              <a:rPr lang="ru-RU" sz="2200" b="1" dirty="0">
                <a:solidFill>
                  <a:srgbClr val="002060"/>
                </a:solidFill>
                <a:latin typeface="Times New Roman" panose="02020603050405020304" pitchFamily="18" charset="0"/>
                <a:cs typeface="Times New Roman" panose="02020603050405020304" pitchFamily="18" charset="0"/>
              </a:rPr>
              <a:t>- цена, уплаченная за приобретенный товар, включающая все чистые налоги на продукты и торгово-транспортную наценку. Эта цена используется для оценки потребления (конечного и промежуточного) и содержит все фактические издержки пользователей на приобретение продукции, включая плату за юридическое оформление сделки.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17</a:t>
            </a:fld>
            <a:endParaRPr lang="ru-RU" sz="1800" b="1" dirty="0">
              <a:solidFill>
                <a:srgbClr val="00206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194"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64195" name="Text Box 3"/>
          <p:cNvSpPr txBox="1">
            <a:spLocks noChangeArrowheads="1"/>
          </p:cNvSpPr>
          <p:nvPr/>
        </p:nvSpPr>
        <p:spPr bwMode="auto">
          <a:xfrm>
            <a:off x="240971" y="767653"/>
            <a:ext cx="8642350" cy="4779770"/>
          </a:xfrm>
          <a:prstGeom prst="rect">
            <a:avLst/>
          </a:prstGeom>
          <a:noFill/>
          <a:ln w="9525">
            <a:noFill/>
            <a:miter lim="800000"/>
            <a:headEnd/>
            <a:tailEnd/>
          </a:ln>
          <a:effectLst/>
        </p:spPr>
        <p:txBody>
          <a:bodyPr>
            <a:spAutoFit/>
          </a:bodyPr>
          <a:lstStyle/>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Продукты, не предназначенные для реализации и не принимающие форму товара, оцениваются </a:t>
            </a:r>
            <a:r>
              <a:rPr lang="ru-RU" sz="2200" b="1" dirty="0">
                <a:solidFill>
                  <a:srgbClr val="002060"/>
                </a:solidFill>
                <a:latin typeface="Times New Roman" panose="02020603050405020304" pitchFamily="18" charset="0"/>
                <a:cs typeface="Times New Roman" panose="02020603050405020304" pitchFamily="18" charset="0"/>
              </a:rPr>
              <a:t>по рыночным ценам на аналогичные товары, реализуемые на рынке, или по себестоимости, если рыночная цена отсутствует (например, на услуги государственных учреждений и некоммерческих организаций). </a:t>
            </a:r>
          </a:p>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Нерыночные услуги оцениваются </a:t>
            </a:r>
            <a:r>
              <a:rPr lang="ru-RU" sz="2200" b="1" dirty="0">
                <a:solidFill>
                  <a:srgbClr val="002060"/>
                </a:solidFill>
                <a:latin typeface="Times New Roman" panose="02020603050405020304" pitchFamily="18" charset="0"/>
                <a:cs typeface="Times New Roman" panose="02020603050405020304" pitchFamily="18" charset="0"/>
              </a:rPr>
              <a:t>по фактическим текущим затратам на их производство. </a:t>
            </a:r>
          </a:p>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Промежуточное потребление </a:t>
            </a:r>
            <a:r>
              <a:rPr lang="ru-RU" sz="2200" b="1" dirty="0">
                <a:solidFill>
                  <a:srgbClr val="002060"/>
                </a:solidFill>
                <a:latin typeface="Times New Roman" panose="02020603050405020304" pitchFamily="18" charset="0"/>
                <a:cs typeface="Times New Roman" panose="02020603050405020304" pitchFamily="18" charset="0"/>
              </a:rPr>
              <a:t>в составе валового выпуска отраслей </a:t>
            </a:r>
            <a:r>
              <a:rPr lang="ru-RU" sz="2200" b="1" dirty="0">
                <a:solidFill>
                  <a:srgbClr val="FF0000"/>
                </a:solidFill>
                <a:latin typeface="Times New Roman" panose="02020603050405020304" pitchFamily="18" charset="0"/>
                <a:cs typeface="Times New Roman" panose="02020603050405020304" pitchFamily="18" charset="0"/>
              </a:rPr>
              <a:t>оценивается</a:t>
            </a:r>
            <a:r>
              <a:rPr lang="ru-RU" sz="2200" b="1" dirty="0">
                <a:solidFill>
                  <a:srgbClr val="002060"/>
                </a:solidFill>
                <a:latin typeface="Times New Roman" panose="02020603050405020304" pitchFamily="18" charset="0"/>
                <a:cs typeface="Times New Roman" panose="02020603050405020304" pitchFamily="18" charset="0"/>
              </a:rPr>
              <a:t> в ценах покупателя.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18</a:t>
            </a:fld>
            <a:endParaRPr lang="ru-RU" sz="1800" b="1" dirty="0">
              <a:solidFill>
                <a:srgbClr val="002060"/>
              </a:solidFill>
            </a:endParaRPr>
          </a:p>
        </p:txBody>
      </p:sp>
    </p:spTree>
    <p:extLst>
      <p:ext uri="{BB962C8B-B14F-4D97-AF65-F5344CB8AC3E}">
        <p14:creationId xmlns:p14="http://schemas.microsoft.com/office/powerpoint/2010/main" val="2187008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4FAFFB0-B027-41A6-B4B0-05F256D2B1F4}"/>
              </a:ext>
            </a:extLst>
          </p:cNvPr>
          <p:cNvSpPr/>
          <p:nvPr/>
        </p:nvSpPr>
        <p:spPr>
          <a:xfrm>
            <a:off x="287524" y="980728"/>
            <a:ext cx="8568952" cy="3888432"/>
          </a:xfrm>
          <a:prstGeom prst="rect">
            <a:avLst/>
          </a:prstGeom>
        </p:spPr>
        <p:txBody>
          <a:bodyPr wrap="square">
            <a:spAutoFit/>
          </a:bodyPr>
          <a:lstStyle/>
          <a:p>
            <a:pPr algn="just">
              <a:lnSpc>
                <a:spcPct val="140000"/>
              </a:lnSpc>
            </a:pPr>
            <a:r>
              <a:rPr lang="ru-RU" sz="2200" b="1" dirty="0">
                <a:solidFill>
                  <a:srgbClr val="FF0000"/>
                </a:solidFill>
                <a:latin typeface="Times New Roman" panose="02020603050405020304" pitchFamily="18" charset="0"/>
                <a:cs typeface="Times New Roman" panose="02020603050405020304" pitchFamily="18" charset="0"/>
              </a:rPr>
              <a:t>Выпуск продукции</a:t>
            </a:r>
            <a:r>
              <a:rPr lang="ru-RU" sz="2200" b="1" dirty="0">
                <a:solidFill>
                  <a:srgbClr val="002060"/>
                </a:solidFill>
                <a:latin typeface="Times New Roman" panose="02020603050405020304" pitchFamily="18" charset="0"/>
                <a:cs typeface="Times New Roman" panose="02020603050405020304" pitchFamily="18" charset="0"/>
              </a:rPr>
              <a:t> рекомендовано </a:t>
            </a:r>
            <a:r>
              <a:rPr lang="ru-RU" sz="2200" b="1" dirty="0">
                <a:solidFill>
                  <a:srgbClr val="FF0000"/>
                </a:solidFill>
                <a:latin typeface="Times New Roman" panose="02020603050405020304" pitchFamily="18" charset="0"/>
                <a:cs typeface="Times New Roman" panose="02020603050405020304" pitchFamily="18" charset="0"/>
              </a:rPr>
              <a:t>оценивать</a:t>
            </a:r>
            <a:r>
              <a:rPr lang="ru-RU" sz="2200" b="1" dirty="0">
                <a:solidFill>
                  <a:srgbClr val="002060"/>
                </a:solidFill>
                <a:latin typeface="Times New Roman" panose="02020603050405020304" pitchFamily="18" charset="0"/>
                <a:cs typeface="Times New Roman" panose="02020603050405020304" pitchFamily="18" charset="0"/>
              </a:rPr>
              <a:t> в основных ценах, чтобы исключить влияние субъективных факторов (таких как ставки налогообложения) на структуру этого макроэкономического показателя. Обычно выпуск отдельных отраслей отражается в основных ценах, затем к итогу прибавляются налоги на продукты, вычитаются субсидии и, таким образом, итоговый показатель оценивается по рыночной цене производителей. </a:t>
            </a:r>
          </a:p>
        </p:txBody>
      </p:sp>
    </p:spTree>
    <p:extLst>
      <p:ext uri="{BB962C8B-B14F-4D97-AF65-F5344CB8AC3E}">
        <p14:creationId xmlns:p14="http://schemas.microsoft.com/office/powerpoint/2010/main" val="1295060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156188" y="1022414"/>
            <a:ext cx="6858000" cy="1189251"/>
          </a:xfrm>
        </p:spPr>
        <p:txBody>
          <a:bodyPr/>
          <a:lstStyle/>
          <a:p>
            <a:r>
              <a:rPr lang="ru-RU" dirty="0">
                <a:solidFill>
                  <a:srgbClr val="C00000"/>
                </a:solidFill>
                <a:latin typeface="Times New Roman" panose="02020603050405020304" pitchFamily="18" charset="0"/>
                <a:cs typeface="Times New Roman" panose="02020603050405020304" pitchFamily="18" charset="0"/>
              </a:rPr>
              <a:t>План лекции:</a:t>
            </a:r>
          </a:p>
        </p:txBody>
      </p:sp>
      <p:sp>
        <p:nvSpPr>
          <p:cNvPr id="6" name="Прямоугольник 5"/>
          <p:cNvSpPr/>
          <p:nvPr/>
        </p:nvSpPr>
        <p:spPr>
          <a:xfrm>
            <a:off x="611560" y="2564904"/>
            <a:ext cx="7776864" cy="2223622"/>
          </a:xfrm>
          <a:prstGeom prst="rect">
            <a:avLst/>
          </a:prstGeom>
        </p:spPr>
        <p:txBody>
          <a:bodyPr wrap="square">
            <a:spAutoFit/>
          </a:bodyPr>
          <a:lstStyle/>
          <a:p>
            <a:pPr marL="0" marR="0" lvl="0" indent="0" algn="just" defTabSz="914400" rtl="0" eaLnBrk="1" fontAlgn="base" latinLnBrk="0" hangingPunct="1">
              <a:lnSpc>
                <a:spcPct val="200000"/>
              </a:lnSpc>
              <a:spcBef>
                <a:spcPct val="0"/>
              </a:spcBef>
              <a:spcAft>
                <a:spcPct val="0"/>
              </a:spcAft>
              <a:buClrTx/>
              <a:buSzTx/>
              <a:buFontTx/>
              <a:buNone/>
              <a:tabLst/>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1. Общие методы и принципы учета в системе национального счетоводства.</a:t>
            </a:r>
          </a:p>
          <a:p>
            <a:pPr marL="0" marR="0" lvl="0" indent="0" algn="just" defTabSz="914400" rtl="0" eaLnBrk="1" fontAlgn="base" latinLnBrk="0" hangingPunct="1">
              <a:lnSpc>
                <a:spcPct val="200000"/>
              </a:lnSpc>
              <a:spcBef>
                <a:spcPct val="0"/>
              </a:spcBef>
              <a:spcAft>
                <a:spcPct val="0"/>
              </a:spcAft>
              <a:buClrTx/>
              <a:buSzTx/>
              <a:buFontTx/>
              <a:buNone/>
              <a:tabLst/>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2. Виды оценок показателей, правила и принципы стоимостной оценки операций.</a:t>
            </a:r>
            <a:endParaRPr kumimoji="0" lang="ru-RU" sz="1800" b="1" i="0" u="none" strike="noStrike" kern="1200" cap="none" spc="0" normalizeH="0" baseline="0" noProof="0" dirty="0">
              <a:ln>
                <a:noFill/>
              </a:ln>
              <a:solidFill>
                <a:srgbClr val="002060"/>
              </a:solidFill>
              <a:effectLst/>
              <a:uLnTx/>
              <a:uFillTx/>
              <a:latin typeface="Arial" charset="0"/>
              <a:ea typeface="+mn-ea"/>
              <a:cs typeface="Arial" charset="0"/>
            </a:endParaRPr>
          </a:p>
        </p:txBody>
      </p:sp>
    </p:spTree>
    <p:extLst>
      <p:ext uri="{BB962C8B-B14F-4D97-AF65-F5344CB8AC3E}">
        <p14:creationId xmlns:p14="http://schemas.microsoft.com/office/powerpoint/2010/main" val="2304475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8390" y="223480"/>
            <a:ext cx="8267219" cy="1311012"/>
          </a:xfrm>
        </p:spPr>
        <p:txBody>
          <a:bodyPr>
            <a:normAutofit/>
          </a:bodyPr>
          <a:lstStyle/>
          <a:p>
            <a:r>
              <a:rPr lang="en-US" sz="2700" dirty="0">
                <a:solidFill>
                  <a:srgbClr val="C00000"/>
                </a:solidFill>
                <a:latin typeface="Times New Roman" panose="02020603050405020304" pitchFamily="18" charset="0"/>
                <a:cs typeface="Times New Roman" panose="02020603050405020304" pitchFamily="18" charset="0"/>
              </a:rPr>
              <a:t>1.</a:t>
            </a:r>
            <a:r>
              <a:rPr lang="ru-RU" sz="2700" dirty="0">
                <a:solidFill>
                  <a:srgbClr val="C00000"/>
                </a:solidFill>
                <a:latin typeface="Times New Roman" panose="02020603050405020304" pitchFamily="18" charset="0"/>
                <a:cs typeface="Times New Roman" panose="02020603050405020304" pitchFamily="18" charset="0"/>
              </a:rPr>
              <a:t> Общие методы и принципы учета в системе национального счетоводства.</a:t>
            </a:r>
          </a:p>
        </p:txBody>
      </p:sp>
      <p:sp>
        <p:nvSpPr>
          <p:cNvPr id="3" name="Прямоугольник 2">
            <a:extLst>
              <a:ext uri="{FF2B5EF4-FFF2-40B4-BE49-F238E27FC236}">
                <a16:creationId xmlns:a16="http://schemas.microsoft.com/office/drawing/2014/main" id="{27ECAD03-ECC0-451B-AE0A-D1E92B300CA8}"/>
              </a:ext>
            </a:extLst>
          </p:cNvPr>
          <p:cNvSpPr/>
          <p:nvPr/>
        </p:nvSpPr>
        <p:spPr>
          <a:xfrm>
            <a:off x="215515" y="2276872"/>
            <a:ext cx="8712968" cy="3078535"/>
          </a:xfrm>
          <a:prstGeom prst="rect">
            <a:avLst/>
          </a:prstGeom>
        </p:spPr>
        <p:txBody>
          <a:bodyPr wrap="square">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Помимо базовых понятий и определений СНС содержит также основные общие принципы учета, виды оценок показателей и правила построения таблиц.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Основополагающим в СНС является </a:t>
            </a:r>
            <a:r>
              <a:rPr lang="ru-RU" sz="2200" b="1" dirty="0">
                <a:solidFill>
                  <a:srgbClr val="FF0000"/>
                </a:solidFill>
                <a:latin typeface="Times New Roman" panose="02020603050405020304" pitchFamily="18" charset="0"/>
                <a:cs typeface="Times New Roman" panose="02020603050405020304" pitchFamily="18" charset="0"/>
              </a:rPr>
              <a:t>балансовый метод</a:t>
            </a:r>
            <a:r>
              <a:rPr lang="ru-RU" sz="2200" b="1" dirty="0">
                <a:solidFill>
                  <a:srgbClr val="002060"/>
                </a:solidFill>
                <a:latin typeface="Times New Roman" panose="02020603050405020304" pitchFamily="18" charset="0"/>
                <a:cs typeface="Times New Roman" panose="02020603050405020304" pitchFamily="18" charset="0"/>
              </a:rPr>
              <a:t>, согласно которому показатели, характеризующие изучаемое явление с разных сторон, балансируются (сопоставляются) между собой. </a:t>
            </a:r>
          </a:p>
        </p:txBody>
      </p:sp>
    </p:spTree>
    <p:extLst>
      <p:ext uri="{BB962C8B-B14F-4D97-AF65-F5344CB8AC3E}">
        <p14:creationId xmlns:p14="http://schemas.microsoft.com/office/powerpoint/2010/main" val="286625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3954"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FF0000"/>
              </a:solidFill>
            </a:endParaRPr>
          </a:p>
        </p:txBody>
      </p:sp>
      <p:sp>
        <p:nvSpPr>
          <p:cNvPr id="253955" name="Text Box 3"/>
          <p:cNvSpPr txBox="1">
            <a:spLocks noChangeArrowheads="1"/>
          </p:cNvSpPr>
          <p:nvPr/>
        </p:nvSpPr>
        <p:spPr bwMode="auto">
          <a:xfrm>
            <a:off x="296247" y="1149296"/>
            <a:ext cx="8642350" cy="5109860"/>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Такой подход наряду с тем, что </a:t>
            </a:r>
            <a:r>
              <a:rPr lang="ru-RU" sz="2200" b="1" dirty="0">
                <a:solidFill>
                  <a:srgbClr val="FF0000"/>
                </a:solidFill>
                <a:latin typeface="Times New Roman" panose="02020603050405020304" pitchFamily="18" charset="0"/>
                <a:cs typeface="Times New Roman" panose="02020603050405020304" pitchFamily="18" charset="0"/>
              </a:rPr>
              <a:t>дает</a:t>
            </a:r>
            <a:r>
              <a:rPr lang="ru-RU" sz="2200" b="1" dirty="0">
                <a:solidFill>
                  <a:srgbClr val="002060"/>
                </a:solidFill>
                <a:latin typeface="Times New Roman" panose="02020603050405020304" pitchFamily="18" charset="0"/>
                <a:cs typeface="Times New Roman" panose="02020603050405020304" pitchFamily="18" charset="0"/>
              </a:rPr>
              <a:t> большие </a:t>
            </a:r>
            <a:r>
              <a:rPr lang="ru-RU" sz="2200" b="1" dirty="0">
                <a:solidFill>
                  <a:srgbClr val="FF0000"/>
                </a:solidFill>
                <a:latin typeface="Times New Roman" panose="02020603050405020304" pitchFamily="18" charset="0"/>
                <a:cs typeface="Times New Roman" panose="02020603050405020304" pitchFamily="18" charset="0"/>
              </a:rPr>
              <a:t>преимущества</a:t>
            </a:r>
            <a:r>
              <a:rPr lang="ru-RU" sz="2200" b="1" dirty="0">
                <a:solidFill>
                  <a:srgbClr val="002060"/>
                </a:solidFill>
                <a:latin typeface="Times New Roman" panose="02020603050405020304" pitchFamily="18" charset="0"/>
                <a:cs typeface="Times New Roman" panose="02020603050405020304" pitchFamily="18" charset="0"/>
              </a:rPr>
              <a:t> с точки зрения </a:t>
            </a:r>
            <a:r>
              <a:rPr lang="ru-RU" sz="2200" b="1" dirty="0">
                <a:solidFill>
                  <a:srgbClr val="FF0000"/>
                </a:solidFill>
                <a:latin typeface="Times New Roman" panose="02020603050405020304" pitchFamily="18" charset="0"/>
                <a:cs typeface="Times New Roman" panose="02020603050405020304" pitchFamily="18" charset="0"/>
              </a:rPr>
              <a:t>разносторонности анализа</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a:solidFill>
                  <a:srgbClr val="FF0000"/>
                </a:solidFill>
                <a:latin typeface="Times New Roman" panose="02020603050405020304" pitchFamily="18" charset="0"/>
                <a:cs typeface="Times New Roman" panose="02020603050405020304" pitchFamily="18" charset="0"/>
              </a:rPr>
              <a:t>заключает</a:t>
            </a:r>
            <a:r>
              <a:rPr lang="ru-RU" sz="2200" b="1" dirty="0">
                <a:solidFill>
                  <a:srgbClr val="002060"/>
                </a:solidFill>
                <a:latin typeface="Times New Roman" panose="02020603050405020304" pitchFamily="18" charset="0"/>
                <a:cs typeface="Times New Roman" panose="02020603050405020304" pitchFamily="18" charset="0"/>
              </a:rPr>
              <a:t> в себе также </a:t>
            </a:r>
            <a:r>
              <a:rPr lang="ru-RU" sz="2200" b="1" dirty="0">
                <a:solidFill>
                  <a:srgbClr val="FF0000"/>
                </a:solidFill>
                <a:latin typeface="Times New Roman" panose="02020603050405020304" pitchFamily="18" charset="0"/>
                <a:cs typeface="Times New Roman" panose="02020603050405020304" pitchFamily="18" charset="0"/>
              </a:rPr>
              <a:t>контрольную функцию</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Если величины, характеризующие одно явление с нескольких сторон и рассчитанные на основании различных источников информации, совпадают, то вероятность ошибки невелика.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то же время при отсутствии всей необходимой первичной информации некоторые показатели можно рассчитать балансовым методом, т.е. исходя из величины, уже рассчитанной альтернативным путем.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chemeClr val="bg2"/>
                </a:solidFill>
              </a:rPr>
              <a:pPr>
                <a:defRPr/>
              </a:pPr>
              <a:t>4</a:t>
            </a:fld>
            <a:endParaRPr lang="ru-RU" sz="1800" b="1"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anim calcmode="lin" valueType="num">
                                      <p:cBhvr>
                                        <p:cTn id="7" dur="500" fill="hold"/>
                                        <p:tgtEl>
                                          <p:spTgt spid="25395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3955">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53955">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53955">
                                            <p:txEl>
                                              <p:pRg st="0" end="0"/>
                                            </p:txEl>
                                          </p:spTgt>
                                        </p:tgtEl>
                                      </p:cBhvr>
                                    </p:animEffect>
                                  </p:childTnLst>
                                </p:cTn>
                              </p:par>
                            </p:childTnLst>
                          </p:cTn>
                        </p:par>
                        <p:par>
                          <p:cTn id="11" fill="hold">
                            <p:stCondLst>
                              <p:cond delay="500"/>
                            </p:stCondLst>
                            <p:childTnLst>
                              <p:par>
                                <p:cTn id="12" presetID="49" presetClass="entr" presetSubtype="0" decel="100000" fill="hold" grpId="0" nodeType="afterEffect">
                                  <p:stCondLst>
                                    <p:cond delay="0"/>
                                  </p:stCondLst>
                                  <p:childTnLst>
                                    <p:set>
                                      <p:cBhvr>
                                        <p:cTn id="13" dur="1" fill="hold">
                                          <p:stCondLst>
                                            <p:cond delay="0"/>
                                          </p:stCondLst>
                                        </p:cTn>
                                        <p:tgtEl>
                                          <p:spTgt spid="253955">
                                            <p:txEl>
                                              <p:pRg st="1" end="1"/>
                                            </p:txEl>
                                          </p:spTgt>
                                        </p:tgtEl>
                                        <p:attrNameLst>
                                          <p:attrName>style.visibility</p:attrName>
                                        </p:attrNameLst>
                                      </p:cBhvr>
                                      <p:to>
                                        <p:strVal val="visible"/>
                                      </p:to>
                                    </p:set>
                                    <p:anim calcmode="lin" valueType="num">
                                      <p:cBhvr>
                                        <p:cTn id="14" dur="500" fill="hold"/>
                                        <p:tgtEl>
                                          <p:spTgt spid="25395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53955">
                                            <p:txEl>
                                              <p:pRg st="1" end="1"/>
                                            </p:txEl>
                                          </p:spTgt>
                                        </p:tgtEl>
                                        <p:attrNameLst>
                                          <p:attrName>ppt_h</p:attrName>
                                        </p:attrNameLst>
                                      </p:cBhvr>
                                      <p:tavLst>
                                        <p:tav tm="0">
                                          <p:val>
                                            <p:fltVal val="0"/>
                                          </p:val>
                                        </p:tav>
                                        <p:tav tm="100000">
                                          <p:val>
                                            <p:strVal val="#ppt_h"/>
                                          </p:val>
                                        </p:tav>
                                      </p:tavLst>
                                    </p:anim>
                                    <p:anim calcmode="lin" valueType="num">
                                      <p:cBhvr>
                                        <p:cTn id="16" dur="500" fill="hold"/>
                                        <p:tgtEl>
                                          <p:spTgt spid="253955">
                                            <p:txEl>
                                              <p:pRg st="1" end="1"/>
                                            </p:txEl>
                                          </p:spTgt>
                                        </p:tgtEl>
                                        <p:attrNameLst>
                                          <p:attrName>style.rotation</p:attrName>
                                        </p:attrNameLst>
                                      </p:cBhvr>
                                      <p:tavLst>
                                        <p:tav tm="0">
                                          <p:val>
                                            <p:fltVal val="360"/>
                                          </p:val>
                                        </p:tav>
                                        <p:tav tm="100000">
                                          <p:val>
                                            <p:fltVal val="0"/>
                                          </p:val>
                                        </p:tav>
                                      </p:tavLst>
                                    </p:anim>
                                    <p:animEffect transition="in" filter="fade">
                                      <p:cBhvr>
                                        <p:cTn id="17" dur="500"/>
                                        <p:tgtEl>
                                          <p:spTgt spid="25395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9" presetClass="entr" presetSubtype="0" decel="100000" fill="hold" grpId="0" nodeType="clickEffect">
                                  <p:stCondLst>
                                    <p:cond delay="0"/>
                                  </p:stCondLst>
                                  <p:childTnLst>
                                    <p:set>
                                      <p:cBhvr>
                                        <p:cTn id="21" dur="1" fill="hold">
                                          <p:stCondLst>
                                            <p:cond delay="0"/>
                                          </p:stCondLst>
                                        </p:cTn>
                                        <p:tgtEl>
                                          <p:spTgt spid="253955">
                                            <p:txEl>
                                              <p:pRg st="2" end="2"/>
                                            </p:txEl>
                                          </p:spTgt>
                                        </p:tgtEl>
                                        <p:attrNameLst>
                                          <p:attrName>style.visibility</p:attrName>
                                        </p:attrNameLst>
                                      </p:cBhvr>
                                      <p:to>
                                        <p:strVal val="visible"/>
                                      </p:to>
                                    </p:set>
                                    <p:anim calcmode="lin" valueType="num">
                                      <p:cBhvr>
                                        <p:cTn id="22" dur="500" fill="hold"/>
                                        <p:tgtEl>
                                          <p:spTgt spid="253955">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253955">
                                            <p:txEl>
                                              <p:pRg st="2" end="2"/>
                                            </p:txEl>
                                          </p:spTgt>
                                        </p:tgtEl>
                                        <p:attrNameLst>
                                          <p:attrName>ppt_h</p:attrName>
                                        </p:attrNameLst>
                                      </p:cBhvr>
                                      <p:tavLst>
                                        <p:tav tm="0">
                                          <p:val>
                                            <p:fltVal val="0"/>
                                          </p:val>
                                        </p:tav>
                                        <p:tav tm="100000">
                                          <p:val>
                                            <p:strVal val="#ppt_h"/>
                                          </p:val>
                                        </p:tav>
                                      </p:tavLst>
                                    </p:anim>
                                    <p:anim calcmode="lin" valueType="num">
                                      <p:cBhvr>
                                        <p:cTn id="24" dur="500" fill="hold"/>
                                        <p:tgtEl>
                                          <p:spTgt spid="253955">
                                            <p:txEl>
                                              <p:pRg st="2" end="2"/>
                                            </p:txEl>
                                          </p:spTgt>
                                        </p:tgtEl>
                                        <p:attrNameLst>
                                          <p:attrName>style.rotation</p:attrName>
                                        </p:attrNameLst>
                                      </p:cBhvr>
                                      <p:tavLst>
                                        <p:tav tm="0">
                                          <p:val>
                                            <p:fltVal val="360"/>
                                          </p:val>
                                        </p:tav>
                                        <p:tav tm="100000">
                                          <p:val>
                                            <p:fltVal val="0"/>
                                          </p:val>
                                        </p:tav>
                                      </p:tavLst>
                                    </p:anim>
                                    <p:animEffect transition="in" filter="fade">
                                      <p:cBhvr>
                                        <p:cTn id="25" dur="500"/>
                                        <p:tgtEl>
                                          <p:spTgt spid="2539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4978"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54979" name="Text Box 3"/>
          <p:cNvSpPr txBox="1">
            <a:spLocks noChangeArrowheads="1"/>
          </p:cNvSpPr>
          <p:nvPr/>
        </p:nvSpPr>
        <p:spPr bwMode="auto">
          <a:xfrm>
            <a:off x="250825" y="871214"/>
            <a:ext cx="8642350" cy="4094198"/>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Технически балансовый метод реализуется благодаря применению принятого в бухгалтерском учете </a:t>
            </a:r>
            <a:r>
              <a:rPr lang="ru-RU" sz="2200" b="1" dirty="0">
                <a:solidFill>
                  <a:srgbClr val="FF0000"/>
                </a:solidFill>
                <a:latin typeface="Times New Roman" panose="02020603050405020304" pitchFamily="18" charset="0"/>
                <a:cs typeface="Times New Roman" panose="02020603050405020304" pitchFamily="18" charset="0"/>
              </a:rPr>
              <a:t>принципа двойной записи.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Этот принцип основан на том, что </a:t>
            </a:r>
            <a:r>
              <a:rPr lang="ru-RU" sz="2200" b="1" dirty="0">
                <a:solidFill>
                  <a:srgbClr val="FF0000"/>
                </a:solidFill>
                <a:latin typeface="Times New Roman" panose="02020603050405020304" pitchFamily="18" charset="0"/>
                <a:cs typeface="Times New Roman" panose="02020603050405020304" pitchFamily="18" charset="0"/>
              </a:rPr>
              <a:t>большинство операций предполагает участие двух институциональных единиц</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200" b="1" dirty="0">
                <a:solidFill>
                  <a:srgbClr val="FF0000"/>
                </a:solidFill>
                <a:latin typeface="Times New Roman" panose="02020603050405020304" pitchFamily="18" charset="0"/>
                <a:cs typeface="Times New Roman" panose="02020603050405020304" pitchFamily="18" charset="0"/>
              </a:rPr>
              <a:t>Операция должна отражаться дважды в счетах каждого участвующего в сделке субъекта</a:t>
            </a:r>
            <a:r>
              <a:rPr lang="ru-RU" sz="2200" b="1" dirty="0">
                <a:solidFill>
                  <a:srgbClr val="002060"/>
                </a:solidFill>
                <a:latin typeface="Times New Roman" panose="02020603050405020304" pitchFamily="18" charset="0"/>
                <a:cs typeface="Times New Roman" panose="02020603050405020304" pitchFamily="18" charset="0"/>
              </a:rPr>
              <a:t>: с одной стороны, как ресурс, а с другой ‑ как его использование.</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5</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54979">
                                            <p:txEl>
                                              <p:pRg st="0" end="0"/>
                                            </p:txEl>
                                          </p:spTgt>
                                        </p:tgtEl>
                                        <p:attrNameLst>
                                          <p:attrName>style.visibility</p:attrName>
                                        </p:attrNameLst>
                                      </p:cBhvr>
                                      <p:to>
                                        <p:strVal val="visible"/>
                                      </p:to>
                                    </p:set>
                                    <p:animEffect transition="in" filter="wipe(down)">
                                      <p:cBhvr>
                                        <p:cTn id="7" dur="580">
                                          <p:stCondLst>
                                            <p:cond delay="0"/>
                                          </p:stCondLst>
                                        </p:cTn>
                                        <p:tgtEl>
                                          <p:spTgt spid="254979">
                                            <p:txEl>
                                              <p:pRg st="0" end="0"/>
                                            </p:txEl>
                                          </p:spTgt>
                                        </p:tgtEl>
                                      </p:cBhvr>
                                    </p:animEffect>
                                    <p:anim calcmode="lin" valueType="num">
                                      <p:cBhvr>
                                        <p:cTn id="8" dur="1822" tmFilter="0,0; 0.14,0.36; 0.43,0.73; 0.71,0.91; 1.0,1.0">
                                          <p:stCondLst>
                                            <p:cond delay="0"/>
                                          </p:stCondLst>
                                        </p:cTn>
                                        <p:tgtEl>
                                          <p:spTgt spid="25497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5497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5497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5497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5497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54979">
                                            <p:txEl>
                                              <p:pRg st="0" end="0"/>
                                            </p:txEl>
                                          </p:spTgt>
                                        </p:tgtEl>
                                      </p:cBhvr>
                                      <p:to x="100000" y="60000"/>
                                    </p:animScale>
                                    <p:animScale>
                                      <p:cBhvr>
                                        <p:cTn id="14" dur="166" decel="50000">
                                          <p:stCondLst>
                                            <p:cond delay="676"/>
                                          </p:stCondLst>
                                        </p:cTn>
                                        <p:tgtEl>
                                          <p:spTgt spid="254979">
                                            <p:txEl>
                                              <p:pRg st="0" end="0"/>
                                            </p:txEl>
                                          </p:spTgt>
                                        </p:tgtEl>
                                      </p:cBhvr>
                                      <p:to x="100000" y="100000"/>
                                    </p:animScale>
                                    <p:animScale>
                                      <p:cBhvr>
                                        <p:cTn id="15" dur="26">
                                          <p:stCondLst>
                                            <p:cond delay="1312"/>
                                          </p:stCondLst>
                                        </p:cTn>
                                        <p:tgtEl>
                                          <p:spTgt spid="254979">
                                            <p:txEl>
                                              <p:pRg st="0" end="0"/>
                                            </p:txEl>
                                          </p:spTgt>
                                        </p:tgtEl>
                                      </p:cBhvr>
                                      <p:to x="100000" y="80000"/>
                                    </p:animScale>
                                    <p:animScale>
                                      <p:cBhvr>
                                        <p:cTn id="16" dur="166" decel="50000">
                                          <p:stCondLst>
                                            <p:cond delay="1338"/>
                                          </p:stCondLst>
                                        </p:cTn>
                                        <p:tgtEl>
                                          <p:spTgt spid="254979">
                                            <p:txEl>
                                              <p:pRg st="0" end="0"/>
                                            </p:txEl>
                                          </p:spTgt>
                                        </p:tgtEl>
                                      </p:cBhvr>
                                      <p:to x="100000" y="100000"/>
                                    </p:animScale>
                                    <p:animScale>
                                      <p:cBhvr>
                                        <p:cTn id="17" dur="26">
                                          <p:stCondLst>
                                            <p:cond delay="1642"/>
                                          </p:stCondLst>
                                        </p:cTn>
                                        <p:tgtEl>
                                          <p:spTgt spid="254979">
                                            <p:txEl>
                                              <p:pRg st="0" end="0"/>
                                            </p:txEl>
                                          </p:spTgt>
                                        </p:tgtEl>
                                      </p:cBhvr>
                                      <p:to x="100000" y="90000"/>
                                    </p:animScale>
                                    <p:animScale>
                                      <p:cBhvr>
                                        <p:cTn id="18" dur="166" decel="50000">
                                          <p:stCondLst>
                                            <p:cond delay="1668"/>
                                          </p:stCondLst>
                                        </p:cTn>
                                        <p:tgtEl>
                                          <p:spTgt spid="254979">
                                            <p:txEl>
                                              <p:pRg st="0" end="0"/>
                                            </p:txEl>
                                          </p:spTgt>
                                        </p:tgtEl>
                                      </p:cBhvr>
                                      <p:to x="100000" y="100000"/>
                                    </p:animScale>
                                    <p:animScale>
                                      <p:cBhvr>
                                        <p:cTn id="19" dur="26">
                                          <p:stCondLst>
                                            <p:cond delay="1808"/>
                                          </p:stCondLst>
                                        </p:cTn>
                                        <p:tgtEl>
                                          <p:spTgt spid="254979">
                                            <p:txEl>
                                              <p:pRg st="0" end="0"/>
                                            </p:txEl>
                                          </p:spTgt>
                                        </p:tgtEl>
                                      </p:cBhvr>
                                      <p:to x="100000" y="95000"/>
                                    </p:animScale>
                                    <p:animScale>
                                      <p:cBhvr>
                                        <p:cTn id="20" dur="166" decel="50000">
                                          <p:stCondLst>
                                            <p:cond delay="1834"/>
                                          </p:stCondLst>
                                        </p:cTn>
                                        <p:tgtEl>
                                          <p:spTgt spid="254979">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54979">
                                            <p:txEl>
                                              <p:pRg st="1" end="1"/>
                                            </p:txEl>
                                          </p:spTgt>
                                        </p:tgtEl>
                                        <p:attrNameLst>
                                          <p:attrName>style.visibility</p:attrName>
                                        </p:attrNameLst>
                                      </p:cBhvr>
                                      <p:to>
                                        <p:strVal val="visible"/>
                                      </p:to>
                                    </p:set>
                                    <p:animEffect transition="in" filter="wipe(down)">
                                      <p:cBhvr>
                                        <p:cTn id="25" dur="580">
                                          <p:stCondLst>
                                            <p:cond delay="0"/>
                                          </p:stCondLst>
                                        </p:cTn>
                                        <p:tgtEl>
                                          <p:spTgt spid="254979">
                                            <p:txEl>
                                              <p:pRg st="1" end="1"/>
                                            </p:txEl>
                                          </p:spTgt>
                                        </p:tgtEl>
                                      </p:cBhvr>
                                    </p:animEffect>
                                    <p:anim calcmode="lin" valueType="num">
                                      <p:cBhvr>
                                        <p:cTn id="26" dur="1822" tmFilter="0,0; 0.14,0.36; 0.43,0.73; 0.71,0.91; 1.0,1.0">
                                          <p:stCondLst>
                                            <p:cond delay="0"/>
                                          </p:stCondLst>
                                        </p:cTn>
                                        <p:tgtEl>
                                          <p:spTgt spid="254979">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54979">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54979">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54979">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54979">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54979">
                                            <p:txEl>
                                              <p:pRg st="1" end="1"/>
                                            </p:txEl>
                                          </p:spTgt>
                                        </p:tgtEl>
                                      </p:cBhvr>
                                      <p:to x="100000" y="60000"/>
                                    </p:animScale>
                                    <p:animScale>
                                      <p:cBhvr>
                                        <p:cTn id="32" dur="166" decel="50000">
                                          <p:stCondLst>
                                            <p:cond delay="676"/>
                                          </p:stCondLst>
                                        </p:cTn>
                                        <p:tgtEl>
                                          <p:spTgt spid="254979">
                                            <p:txEl>
                                              <p:pRg st="1" end="1"/>
                                            </p:txEl>
                                          </p:spTgt>
                                        </p:tgtEl>
                                      </p:cBhvr>
                                      <p:to x="100000" y="100000"/>
                                    </p:animScale>
                                    <p:animScale>
                                      <p:cBhvr>
                                        <p:cTn id="33" dur="26">
                                          <p:stCondLst>
                                            <p:cond delay="1312"/>
                                          </p:stCondLst>
                                        </p:cTn>
                                        <p:tgtEl>
                                          <p:spTgt spid="254979">
                                            <p:txEl>
                                              <p:pRg st="1" end="1"/>
                                            </p:txEl>
                                          </p:spTgt>
                                        </p:tgtEl>
                                      </p:cBhvr>
                                      <p:to x="100000" y="80000"/>
                                    </p:animScale>
                                    <p:animScale>
                                      <p:cBhvr>
                                        <p:cTn id="34" dur="166" decel="50000">
                                          <p:stCondLst>
                                            <p:cond delay="1338"/>
                                          </p:stCondLst>
                                        </p:cTn>
                                        <p:tgtEl>
                                          <p:spTgt spid="254979">
                                            <p:txEl>
                                              <p:pRg st="1" end="1"/>
                                            </p:txEl>
                                          </p:spTgt>
                                        </p:tgtEl>
                                      </p:cBhvr>
                                      <p:to x="100000" y="100000"/>
                                    </p:animScale>
                                    <p:animScale>
                                      <p:cBhvr>
                                        <p:cTn id="35" dur="26">
                                          <p:stCondLst>
                                            <p:cond delay="1642"/>
                                          </p:stCondLst>
                                        </p:cTn>
                                        <p:tgtEl>
                                          <p:spTgt spid="254979">
                                            <p:txEl>
                                              <p:pRg st="1" end="1"/>
                                            </p:txEl>
                                          </p:spTgt>
                                        </p:tgtEl>
                                      </p:cBhvr>
                                      <p:to x="100000" y="90000"/>
                                    </p:animScale>
                                    <p:animScale>
                                      <p:cBhvr>
                                        <p:cTn id="36" dur="166" decel="50000">
                                          <p:stCondLst>
                                            <p:cond delay="1668"/>
                                          </p:stCondLst>
                                        </p:cTn>
                                        <p:tgtEl>
                                          <p:spTgt spid="254979">
                                            <p:txEl>
                                              <p:pRg st="1" end="1"/>
                                            </p:txEl>
                                          </p:spTgt>
                                        </p:tgtEl>
                                      </p:cBhvr>
                                      <p:to x="100000" y="100000"/>
                                    </p:animScale>
                                    <p:animScale>
                                      <p:cBhvr>
                                        <p:cTn id="37" dur="26">
                                          <p:stCondLst>
                                            <p:cond delay="1808"/>
                                          </p:stCondLst>
                                        </p:cTn>
                                        <p:tgtEl>
                                          <p:spTgt spid="254979">
                                            <p:txEl>
                                              <p:pRg st="1" end="1"/>
                                            </p:txEl>
                                          </p:spTgt>
                                        </p:tgtEl>
                                      </p:cBhvr>
                                      <p:to x="100000" y="95000"/>
                                    </p:animScale>
                                    <p:animScale>
                                      <p:cBhvr>
                                        <p:cTn id="38" dur="166" decel="50000">
                                          <p:stCondLst>
                                            <p:cond delay="1834"/>
                                          </p:stCondLst>
                                        </p:cTn>
                                        <p:tgtEl>
                                          <p:spTgt spid="254979">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54979">
                                            <p:txEl>
                                              <p:pRg st="2" end="2"/>
                                            </p:txEl>
                                          </p:spTgt>
                                        </p:tgtEl>
                                        <p:attrNameLst>
                                          <p:attrName>style.visibility</p:attrName>
                                        </p:attrNameLst>
                                      </p:cBhvr>
                                      <p:to>
                                        <p:strVal val="visible"/>
                                      </p:to>
                                    </p:set>
                                    <p:animEffect transition="in" filter="wipe(down)">
                                      <p:cBhvr>
                                        <p:cTn id="43" dur="580">
                                          <p:stCondLst>
                                            <p:cond delay="0"/>
                                          </p:stCondLst>
                                        </p:cTn>
                                        <p:tgtEl>
                                          <p:spTgt spid="254979">
                                            <p:txEl>
                                              <p:pRg st="2" end="2"/>
                                            </p:txEl>
                                          </p:spTgt>
                                        </p:tgtEl>
                                      </p:cBhvr>
                                    </p:animEffect>
                                    <p:anim calcmode="lin" valueType="num">
                                      <p:cBhvr>
                                        <p:cTn id="44" dur="1822" tmFilter="0,0; 0.14,0.36; 0.43,0.73; 0.71,0.91; 1.0,1.0">
                                          <p:stCondLst>
                                            <p:cond delay="0"/>
                                          </p:stCondLst>
                                        </p:cTn>
                                        <p:tgtEl>
                                          <p:spTgt spid="254979">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54979">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54979">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54979">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54979">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254979">
                                            <p:txEl>
                                              <p:pRg st="2" end="2"/>
                                            </p:txEl>
                                          </p:spTgt>
                                        </p:tgtEl>
                                      </p:cBhvr>
                                      <p:to x="100000" y="60000"/>
                                    </p:animScale>
                                    <p:animScale>
                                      <p:cBhvr>
                                        <p:cTn id="50" dur="166" decel="50000">
                                          <p:stCondLst>
                                            <p:cond delay="676"/>
                                          </p:stCondLst>
                                        </p:cTn>
                                        <p:tgtEl>
                                          <p:spTgt spid="254979">
                                            <p:txEl>
                                              <p:pRg st="2" end="2"/>
                                            </p:txEl>
                                          </p:spTgt>
                                        </p:tgtEl>
                                      </p:cBhvr>
                                      <p:to x="100000" y="100000"/>
                                    </p:animScale>
                                    <p:animScale>
                                      <p:cBhvr>
                                        <p:cTn id="51" dur="26">
                                          <p:stCondLst>
                                            <p:cond delay="1312"/>
                                          </p:stCondLst>
                                        </p:cTn>
                                        <p:tgtEl>
                                          <p:spTgt spid="254979">
                                            <p:txEl>
                                              <p:pRg st="2" end="2"/>
                                            </p:txEl>
                                          </p:spTgt>
                                        </p:tgtEl>
                                      </p:cBhvr>
                                      <p:to x="100000" y="80000"/>
                                    </p:animScale>
                                    <p:animScale>
                                      <p:cBhvr>
                                        <p:cTn id="52" dur="166" decel="50000">
                                          <p:stCondLst>
                                            <p:cond delay="1338"/>
                                          </p:stCondLst>
                                        </p:cTn>
                                        <p:tgtEl>
                                          <p:spTgt spid="254979">
                                            <p:txEl>
                                              <p:pRg st="2" end="2"/>
                                            </p:txEl>
                                          </p:spTgt>
                                        </p:tgtEl>
                                      </p:cBhvr>
                                      <p:to x="100000" y="100000"/>
                                    </p:animScale>
                                    <p:animScale>
                                      <p:cBhvr>
                                        <p:cTn id="53" dur="26">
                                          <p:stCondLst>
                                            <p:cond delay="1642"/>
                                          </p:stCondLst>
                                        </p:cTn>
                                        <p:tgtEl>
                                          <p:spTgt spid="254979">
                                            <p:txEl>
                                              <p:pRg st="2" end="2"/>
                                            </p:txEl>
                                          </p:spTgt>
                                        </p:tgtEl>
                                      </p:cBhvr>
                                      <p:to x="100000" y="90000"/>
                                    </p:animScale>
                                    <p:animScale>
                                      <p:cBhvr>
                                        <p:cTn id="54" dur="166" decel="50000">
                                          <p:stCondLst>
                                            <p:cond delay="1668"/>
                                          </p:stCondLst>
                                        </p:cTn>
                                        <p:tgtEl>
                                          <p:spTgt spid="254979">
                                            <p:txEl>
                                              <p:pRg st="2" end="2"/>
                                            </p:txEl>
                                          </p:spTgt>
                                        </p:tgtEl>
                                      </p:cBhvr>
                                      <p:to x="100000" y="100000"/>
                                    </p:animScale>
                                    <p:animScale>
                                      <p:cBhvr>
                                        <p:cTn id="55" dur="26">
                                          <p:stCondLst>
                                            <p:cond delay="1808"/>
                                          </p:stCondLst>
                                        </p:cTn>
                                        <p:tgtEl>
                                          <p:spTgt spid="254979">
                                            <p:txEl>
                                              <p:pRg st="2" end="2"/>
                                            </p:txEl>
                                          </p:spTgt>
                                        </p:tgtEl>
                                      </p:cBhvr>
                                      <p:to x="100000" y="95000"/>
                                    </p:animScale>
                                    <p:animScale>
                                      <p:cBhvr>
                                        <p:cTn id="56" dur="166" decel="50000">
                                          <p:stCondLst>
                                            <p:cond delay="1834"/>
                                          </p:stCondLst>
                                        </p:cTn>
                                        <p:tgtEl>
                                          <p:spTgt spid="254979">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a:extLst>
              <a:ext uri="{FF2B5EF4-FFF2-40B4-BE49-F238E27FC236}">
                <a16:creationId xmlns:a16="http://schemas.microsoft.com/office/drawing/2014/main" id="{56ED6841-A2C5-47BC-BBDA-779FEA99BED6}"/>
              </a:ext>
            </a:extLst>
          </p:cNvPr>
          <p:cNvSpPr txBox="1">
            <a:spLocks noChangeArrowheads="1"/>
          </p:cNvSpPr>
          <p:nvPr/>
        </p:nvSpPr>
        <p:spPr bwMode="auto">
          <a:xfrm>
            <a:off x="250825" y="1268760"/>
            <a:ext cx="8642350" cy="2951064"/>
          </a:xfrm>
          <a:prstGeom prst="rect">
            <a:avLst/>
          </a:prstGeom>
          <a:noFill/>
          <a:ln w="9525">
            <a:noFill/>
            <a:miter lim="800000"/>
            <a:headEnd/>
            <a:tailEnd/>
          </a:ln>
          <a:effectLst/>
        </p:spPr>
        <p:txBody>
          <a:bodyPr>
            <a:spAutoFit/>
          </a:bodyPr>
          <a:lstStyle/>
          <a:p>
            <a:pPr algn="just">
              <a:lnSpc>
                <a:spcPct val="150000"/>
              </a:lnSpc>
            </a:pPr>
            <a:r>
              <a:rPr lang="ru-RU" b="1" i="1" dirty="0">
                <a:solidFill>
                  <a:srgbClr val="002060"/>
                </a:solidFill>
                <a:latin typeface="Times New Roman" panose="02020603050405020304" pitchFamily="18" charset="0"/>
                <a:cs typeface="Times New Roman" panose="02020603050405020304" pitchFamily="18" charset="0"/>
              </a:rPr>
              <a:t>Например, производство продукции отражается как прирост ресурсов в счетах ее производителя, а затем эта же величина должна быть отражена как конечное потребление, накопление или экспорт, т.е. в графах использования ресурсов соответствующих институциональных единиц. </a:t>
            </a:r>
          </a:p>
          <a:p>
            <a:pPr algn="just">
              <a:lnSpc>
                <a:spcPct val="150000"/>
              </a:lnSpc>
            </a:pPr>
            <a:r>
              <a:rPr lang="ru-RU" b="1" i="1" u="sng" dirty="0">
                <a:solidFill>
                  <a:srgbClr val="002060"/>
                </a:solidFill>
                <a:latin typeface="Times New Roman" panose="02020603050405020304" pitchFamily="18" charset="0"/>
                <a:cs typeface="Times New Roman" panose="02020603050405020304" pitchFamily="18" charset="0"/>
              </a:rPr>
              <a:t>Итог по операциям, отражаемым как ресурсы, и итог по операциям, отражаемым как использование, должны быть равны, что позволяет проверять согласованность счетов. </a:t>
            </a:r>
          </a:p>
        </p:txBody>
      </p:sp>
    </p:spTree>
    <p:extLst>
      <p:ext uri="{BB962C8B-B14F-4D97-AF65-F5344CB8AC3E}">
        <p14:creationId xmlns:p14="http://schemas.microsoft.com/office/powerpoint/2010/main" val="4212417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2">
                                            <p:txEl>
                                              <p:pRg st="1" end="1"/>
                                            </p:txEl>
                                          </p:spTgt>
                                        </p:tgtEl>
                                        <p:attrNameLst>
                                          <p:attrName>style.visibility</p:attrName>
                                        </p:attrNameLst>
                                      </p:cBhvr>
                                      <p:to>
                                        <p:strVal val="visible"/>
                                      </p:to>
                                    </p:set>
                                    <p:animEffect transition="in" filter="wipe(down)">
                                      <p:cBhvr>
                                        <p:cTn id="24" dur="580">
                                          <p:stCondLst>
                                            <p:cond delay="0"/>
                                          </p:stCondLst>
                                        </p:cTn>
                                        <p:tgtEl>
                                          <p:spTgt spid="2">
                                            <p:txEl>
                                              <p:pRg st="1" end="1"/>
                                            </p:txEl>
                                          </p:spTgt>
                                        </p:tgtEl>
                                      </p:cBhvr>
                                    </p:animEffect>
                                    <p:anim calcmode="lin" valueType="num">
                                      <p:cBhvr>
                                        <p:cTn id="25"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
                                            <p:txEl>
                                              <p:pRg st="1" end="1"/>
                                            </p:txEl>
                                          </p:spTgt>
                                        </p:tgtEl>
                                      </p:cBhvr>
                                      <p:to x="100000" y="60000"/>
                                    </p:animScale>
                                    <p:animScale>
                                      <p:cBhvr>
                                        <p:cTn id="31" dur="166" decel="50000">
                                          <p:stCondLst>
                                            <p:cond delay="676"/>
                                          </p:stCondLst>
                                        </p:cTn>
                                        <p:tgtEl>
                                          <p:spTgt spid="2">
                                            <p:txEl>
                                              <p:pRg st="1" end="1"/>
                                            </p:txEl>
                                          </p:spTgt>
                                        </p:tgtEl>
                                      </p:cBhvr>
                                      <p:to x="100000" y="100000"/>
                                    </p:animScale>
                                    <p:animScale>
                                      <p:cBhvr>
                                        <p:cTn id="32" dur="26">
                                          <p:stCondLst>
                                            <p:cond delay="1312"/>
                                          </p:stCondLst>
                                        </p:cTn>
                                        <p:tgtEl>
                                          <p:spTgt spid="2">
                                            <p:txEl>
                                              <p:pRg st="1" end="1"/>
                                            </p:txEl>
                                          </p:spTgt>
                                        </p:tgtEl>
                                      </p:cBhvr>
                                      <p:to x="100000" y="80000"/>
                                    </p:animScale>
                                    <p:animScale>
                                      <p:cBhvr>
                                        <p:cTn id="33" dur="166" decel="50000">
                                          <p:stCondLst>
                                            <p:cond delay="1338"/>
                                          </p:stCondLst>
                                        </p:cTn>
                                        <p:tgtEl>
                                          <p:spTgt spid="2">
                                            <p:txEl>
                                              <p:pRg st="1" end="1"/>
                                            </p:txEl>
                                          </p:spTgt>
                                        </p:tgtEl>
                                      </p:cBhvr>
                                      <p:to x="100000" y="100000"/>
                                    </p:animScale>
                                    <p:animScale>
                                      <p:cBhvr>
                                        <p:cTn id="34" dur="26">
                                          <p:stCondLst>
                                            <p:cond delay="1642"/>
                                          </p:stCondLst>
                                        </p:cTn>
                                        <p:tgtEl>
                                          <p:spTgt spid="2">
                                            <p:txEl>
                                              <p:pRg st="1" end="1"/>
                                            </p:txEl>
                                          </p:spTgt>
                                        </p:tgtEl>
                                      </p:cBhvr>
                                      <p:to x="100000" y="90000"/>
                                    </p:animScale>
                                    <p:animScale>
                                      <p:cBhvr>
                                        <p:cTn id="35" dur="166" decel="50000">
                                          <p:stCondLst>
                                            <p:cond delay="1668"/>
                                          </p:stCondLst>
                                        </p:cTn>
                                        <p:tgtEl>
                                          <p:spTgt spid="2">
                                            <p:txEl>
                                              <p:pRg st="1" end="1"/>
                                            </p:txEl>
                                          </p:spTgt>
                                        </p:tgtEl>
                                      </p:cBhvr>
                                      <p:to x="100000" y="100000"/>
                                    </p:animScale>
                                    <p:animScale>
                                      <p:cBhvr>
                                        <p:cTn id="36" dur="26">
                                          <p:stCondLst>
                                            <p:cond delay="1808"/>
                                          </p:stCondLst>
                                        </p:cTn>
                                        <p:tgtEl>
                                          <p:spTgt spid="2">
                                            <p:txEl>
                                              <p:pRg st="1" end="1"/>
                                            </p:txEl>
                                          </p:spTgt>
                                        </p:tgtEl>
                                      </p:cBhvr>
                                      <p:to x="100000" y="95000"/>
                                    </p:animScale>
                                    <p:animScale>
                                      <p:cBhvr>
                                        <p:cTn id="37" dur="166" decel="50000">
                                          <p:stCondLst>
                                            <p:cond delay="1834"/>
                                          </p:stCondLst>
                                        </p:cTn>
                                        <p:tgtEl>
                                          <p:spTgt spid="2">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0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56003" name="Text Box 3"/>
          <p:cNvSpPr txBox="1">
            <a:spLocks noChangeArrowheads="1"/>
          </p:cNvSpPr>
          <p:nvPr/>
        </p:nvSpPr>
        <p:spPr bwMode="auto">
          <a:xfrm>
            <a:off x="290313" y="980728"/>
            <a:ext cx="8642350" cy="4094198"/>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На основе принципа двойной записи построены все таблицы, применяемые в СНС.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основном СНС использует </a:t>
            </a:r>
            <a:r>
              <a:rPr lang="ru-RU" sz="2200" b="1" dirty="0">
                <a:solidFill>
                  <a:srgbClr val="FF0000"/>
                </a:solidFill>
                <a:latin typeface="Times New Roman" panose="02020603050405020304" pitchFamily="18" charset="0"/>
                <a:cs typeface="Times New Roman" panose="02020603050405020304" pitchFamily="18" charset="0"/>
              </a:rPr>
              <a:t>два типа таблиц</a:t>
            </a:r>
            <a:r>
              <a:rPr lang="ru-RU" sz="2200" b="1" dirty="0">
                <a:solidFill>
                  <a:srgbClr val="002060"/>
                </a:solidFill>
                <a:latin typeface="Times New Roman" panose="02020603050405020304" pitchFamily="18" charset="0"/>
                <a:cs typeface="Times New Roman" panose="02020603050405020304" pitchFamily="18" charset="0"/>
              </a:rPr>
              <a:t>: </a:t>
            </a:r>
          </a:p>
          <a:p>
            <a:pPr marL="342900" indent="-342900" algn="just">
              <a:lnSpc>
                <a:spcPct val="15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счета </a:t>
            </a:r>
          </a:p>
          <a:p>
            <a:pPr marL="342900" indent="-342900" algn="just">
              <a:lnSpc>
                <a:spcPct val="15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балансовые таблицы. </a:t>
            </a:r>
          </a:p>
          <a:p>
            <a:pPr algn="just">
              <a:lnSpc>
                <a:spcPct val="150000"/>
              </a:lnSpc>
            </a:pPr>
            <a:r>
              <a:rPr lang="ru-RU" sz="2200" b="1" dirty="0">
                <a:solidFill>
                  <a:srgbClr val="FF0000"/>
                </a:solidFill>
                <a:latin typeface="Times New Roman" panose="02020603050405020304" pitchFamily="18" charset="0"/>
                <a:cs typeface="Times New Roman" panose="02020603050405020304" pitchFamily="18" charset="0"/>
              </a:rPr>
              <a:t>Счета</a:t>
            </a:r>
            <a:r>
              <a:rPr lang="ru-RU" sz="2200" b="1" dirty="0">
                <a:solidFill>
                  <a:srgbClr val="002060"/>
                </a:solidFill>
                <a:latin typeface="Times New Roman" panose="02020603050405020304" pitchFamily="18" charset="0"/>
                <a:cs typeface="Times New Roman" panose="02020603050405020304" pitchFamily="18" charset="0"/>
              </a:rPr>
              <a:t> используются для отражения потоков; </a:t>
            </a:r>
          </a:p>
          <a:p>
            <a:pPr algn="just">
              <a:lnSpc>
                <a:spcPct val="150000"/>
              </a:lnSpc>
            </a:pPr>
            <a:r>
              <a:rPr lang="ru-RU" sz="2200" b="1" dirty="0">
                <a:solidFill>
                  <a:srgbClr val="FF0000"/>
                </a:solidFill>
                <a:latin typeface="Times New Roman" panose="02020603050405020304" pitchFamily="18" charset="0"/>
                <a:cs typeface="Times New Roman" panose="02020603050405020304" pitchFamily="18" charset="0"/>
              </a:rPr>
              <a:t>балансовые таблицы </a:t>
            </a:r>
            <a:r>
              <a:rPr lang="ru-RU" sz="2200" b="1" dirty="0">
                <a:solidFill>
                  <a:srgbClr val="002060"/>
                </a:solidFill>
                <a:latin typeface="Times New Roman" panose="02020603050405020304" pitchFamily="18" charset="0"/>
                <a:cs typeface="Times New Roman" panose="02020603050405020304" pitchFamily="18" charset="0"/>
              </a:rPr>
              <a:t>‑ для отражения активов и обязательств. Оба типа таблиц построены на основе балансового метода.</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7</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56003">
                                            <p:txEl>
                                              <p:pRg st="0" end="0"/>
                                            </p:txEl>
                                          </p:spTgt>
                                        </p:tgtEl>
                                        <p:attrNameLst>
                                          <p:attrName>style.visibility</p:attrName>
                                        </p:attrNameLst>
                                      </p:cBhvr>
                                      <p:to>
                                        <p:strVal val="visible"/>
                                      </p:to>
                                    </p:set>
                                    <p:anim calcmode="lin" valueType="num">
                                      <p:cBhvr>
                                        <p:cTn id="7" dur="1000" fill="hold"/>
                                        <p:tgtEl>
                                          <p:spTgt spid="25600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5600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5600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5600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0"/>
                                  </p:stCondLst>
                                  <p:childTnLst>
                                    <p:set>
                                      <p:cBhvr>
                                        <p:cTn id="13" dur="1" fill="hold">
                                          <p:stCondLst>
                                            <p:cond delay="0"/>
                                          </p:stCondLst>
                                        </p:cTn>
                                        <p:tgtEl>
                                          <p:spTgt spid="256003">
                                            <p:txEl>
                                              <p:pRg st="1" end="1"/>
                                            </p:txEl>
                                          </p:spTgt>
                                        </p:tgtEl>
                                        <p:attrNameLst>
                                          <p:attrName>style.visibility</p:attrName>
                                        </p:attrNameLst>
                                      </p:cBhvr>
                                      <p:to>
                                        <p:strVal val="visible"/>
                                      </p:to>
                                    </p:set>
                                    <p:anim calcmode="lin" valueType="num">
                                      <p:cBhvr>
                                        <p:cTn id="14" dur="1000" fill="hold"/>
                                        <p:tgtEl>
                                          <p:spTgt spid="25600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25600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25600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25600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2000"/>
                            </p:stCondLst>
                            <p:childTnLst>
                              <p:par>
                                <p:cTn id="19" presetID="15" presetClass="entr" presetSubtype="0" fill="hold" grpId="0" nodeType="afterEffect">
                                  <p:stCondLst>
                                    <p:cond delay="0"/>
                                  </p:stCondLst>
                                  <p:childTnLst>
                                    <p:set>
                                      <p:cBhvr>
                                        <p:cTn id="20" dur="1" fill="hold">
                                          <p:stCondLst>
                                            <p:cond delay="0"/>
                                          </p:stCondLst>
                                        </p:cTn>
                                        <p:tgtEl>
                                          <p:spTgt spid="256003">
                                            <p:txEl>
                                              <p:pRg st="2" end="2"/>
                                            </p:txEl>
                                          </p:spTgt>
                                        </p:tgtEl>
                                        <p:attrNameLst>
                                          <p:attrName>style.visibility</p:attrName>
                                        </p:attrNameLst>
                                      </p:cBhvr>
                                      <p:to>
                                        <p:strVal val="visible"/>
                                      </p:to>
                                    </p:set>
                                    <p:anim calcmode="lin" valueType="num">
                                      <p:cBhvr>
                                        <p:cTn id="21" dur="1000" fill="hold"/>
                                        <p:tgtEl>
                                          <p:spTgt spid="25600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25600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25600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25600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par>
                          <p:cTn id="25" fill="hold">
                            <p:stCondLst>
                              <p:cond delay="3000"/>
                            </p:stCondLst>
                            <p:childTnLst>
                              <p:par>
                                <p:cTn id="26" presetID="15" presetClass="entr" presetSubtype="0" fill="hold" grpId="0" nodeType="afterEffect">
                                  <p:stCondLst>
                                    <p:cond delay="0"/>
                                  </p:stCondLst>
                                  <p:childTnLst>
                                    <p:set>
                                      <p:cBhvr>
                                        <p:cTn id="27" dur="1" fill="hold">
                                          <p:stCondLst>
                                            <p:cond delay="0"/>
                                          </p:stCondLst>
                                        </p:cTn>
                                        <p:tgtEl>
                                          <p:spTgt spid="256003">
                                            <p:txEl>
                                              <p:pRg st="3" end="3"/>
                                            </p:txEl>
                                          </p:spTgt>
                                        </p:tgtEl>
                                        <p:attrNameLst>
                                          <p:attrName>style.visibility</p:attrName>
                                        </p:attrNameLst>
                                      </p:cBhvr>
                                      <p:to>
                                        <p:strVal val="visible"/>
                                      </p:to>
                                    </p:set>
                                    <p:anim calcmode="lin" valueType="num">
                                      <p:cBhvr>
                                        <p:cTn id="28" dur="1000" fill="hold"/>
                                        <p:tgtEl>
                                          <p:spTgt spid="25600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25600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25600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25600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p:stCondLst>
                        <p:cond delay="indefinite"/>
                      </p:stCondLst>
                      <p:childTnLst>
                        <p:par>
                          <p:cTn id="33" fill="hold">
                            <p:stCondLst>
                              <p:cond delay="0"/>
                            </p:stCondLst>
                            <p:childTnLst>
                              <p:par>
                                <p:cTn id="34" presetID="15" presetClass="entr" presetSubtype="0" fill="hold" grpId="0" nodeType="clickEffect">
                                  <p:stCondLst>
                                    <p:cond delay="0"/>
                                  </p:stCondLst>
                                  <p:childTnLst>
                                    <p:set>
                                      <p:cBhvr>
                                        <p:cTn id="35" dur="1" fill="hold">
                                          <p:stCondLst>
                                            <p:cond delay="0"/>
                                          </p:stCondLst>
                                        </p:cTn>
                                        <p:tgtEl>
                                          <p:spTgt spid="256003">
                                            <p:txEl>
                                              <p:pRg st="4" end="4"/>
                                            </p:txEl>
                                          </p:spTgt>
                                        </p:tgtEl>
                                        <p:attrNameLst>
                                          <p:attrName>style.visibility</p:attrName>
                                        </p:attrNameLst>
                                      </p:cBhvr>
                                      <p:to>
                                        <p:strVal val="visible"/>
                                      </p:to>
                                    </p:set>
                                    <p:anim calcmode="lin" valueType="num">
                                      <p:cBhvr>
                                        <p:cTn id="36" dur="1000" fill="hold"/>
                                        <p:tgtEl>
                                          <p:spTgt spid="256003">
                                            <p:txEl>
                                              <p:pRg st="4" end="4"/>
                                            </p:txEl>
                                          </p:spTgt>
                                        </p:tgtEl>
                                        <p:attrNameLst>
                                          <p:attrName>ppt_w</p:attrName>
                                        </p:attrNameLst>
                                      </p:cBhvr>
                                      <p:tavLst>
                                        <p:tav tm="0">
                                          <p:val>
                                            <p:fltVal val="0"/>
                                          </p:val>
                                        </p:tav>
                                        <p:tav tm="100000">
                                          <p:val>
                                            <p:strVal val="#ppt_w"/>
                                          </p:val>
                                        </p:tav>
                                      </p:tavLst>
                                    </p:anim>
                                    <p:anim calcmode="lin" valueType="num">
                                      <p:cBhvr>
                                        <p:cTn id="37" dur="1000" fill="hold"/>
                                        <p:tgtEl>
                                          <p:spTgt spid="256003">
                                            <p:txEl>
                                              <p:pRg st="4" end="4"/>
                                            </p:txEl>
                                          </p:spTgt>
                                        </p:tgtEl>
                                        <p:attrNameLst>
                                          <p:attrName>ppt_h</p:attrName>
                                        </p:attrNameLst>
                                      </p:cBhvr>
                                      <p:tavLst>
                                        <p:tav tm="0">
                                          <p:val>
                                            <p:fltVal val="0"/>
                                          </p:val>
                                        </p:tav>
                                        <p:tav tm="100000">
                                          <p:val>
                                            <p:strVal val="#ppt_h"/>
                                          </p:val>
                                        </p:tav>
                                      </p:tavLst>
                                    </p:anim>
                                    <p:anim calcmode="lin" valueType="num">
                                      <p:cBhvr>
                                        <p:cTn id="38" dur="1000" fill="hold"/>
                                        <p:tgtEl>
                                          <p:spTgt spid="25600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25600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par>
                          <p:cTn id="40" fill="hold">
                            <p:stCondLst>
                              <p:cond delay="1000"/>
                            </p:stCondLst>
                            <p:childTnLst>
                              <p:par>
                                <p:cTn id="41" presetID="15" presetClass="entr" presetSubtype="0" fill="hold" grpId="0" nodeType="afterEffect">
                                  <p:stCondLst>
                                    <p:cond delay="0"/>
                                  </p:stCondLst>
                                  <p:childTnLst>
                                    <p:set>
                                      <p:cBhvr>
                                        <p:cTn id="42" dur="1" fill="hold">
                                          <p:stCondLst>
                                            <p:cond delay="0"/>
                                          </p:stCondLst>
                                        </p:cTn>
                                        <p:tgtEl>
                                          <p:spTgt spid="256003">
                                            <p:txEl>
                                              <p:pRg st="5" end="5"/>
                                            </p:txEl>
                                          </p:spTgt>
                                        </p:tgtEl>
                                        <p:attrNameLst>
                                          <p:attrName>style.visibility</p:attrName>
                                        </p:attrNameLst>
                                      </p:cBhvr>
                                      <p:to>
                                        <p:strVal val="visible"/>
                                      </p:to>
                                    </p:set>
                                    <p:anim calcmode="lin" valueType="num">
                                      <p:cBhvr>
                                        <p:cTn id="43" dur="1000" fill="hold"/>
                                        <p:tgtEl>
                                          <p:spTgt spid="256003">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256003">
                                            <p:txEl>
                                              <p:pRg st="5" end="5"/>
                                            </p:txEl>
                                          </p:spTgt>
                                        </p:tgtEl>
                                        <p:attrNameLst>
                                          <p:attrName>ppt_h</p:attrName>
                                        </p:attrNameLst>
                                      </p:cBhvr>
                                      <p:tavLst>
                                        <p:tav tm="0">
                                          <p:val>
                                            <p:fltVal val="0"/>
                                          </p:val>
                                        </p:tav>
                                        <p:tav tm="100000">
                                          <p:val>
                                            <p:strVal val="#ppt_h"/>
                                          </p:val>
                                        </p:tav>
                                      </p:tavLst>
                                    </p:anim>
                                    <p:anim calcmode="lin" valueType="num">
                                      <p:cBhvr>
                                        <p:cTn id="45" dur="1000" fill="hold"/>
                                        <p:tgtEl>
                                          <p:spTgt spid="25600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25600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702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57027" name="Text Box 3"/>
          <p:cNvSpPr txBox="1">
            <a:spLocks noChangeArrowheads="1"/>
          </p:cNvSpPr>
          <p:nvPr/>
        </p:nvSpPr>
        <p:spPr bwMode="auto">
          <a:xfrm>
            <a:off x="179387" y="787274"/>
            <a:ext cx="8785225" cy="5109860"/>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Счет представляет собой особого вида таблицу, состоящую из двух частей.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a:t>
            </a:r>
            <a:r>
              <a:rPr lang="ru-RU" sz="2200" b="1" dirty="0">
                <a:solidFill>
                  <a:srgbClr val="FF0000"/>
                </a:solidFill>
                <a:latin typeface="Times New Roman" panose="02020603050405020304" pitchFamily="18" charset="0"/>
                <a:cs typeface="Times New Roman" panose="02020603050405020304" pitchFamily="18" charset="0"/>
              </a:rPr>
              <a:t>правой части счета </a:t>
            </a:r>
            <a:r>
              <a:rPr lang="ru-RU" sz="2200" b="1" dirty="0">
                <a:solidFill>
                  <a:srgbClr val="002060"/>
                </a:solidFill>
                <a:latin typeface="Times New Roman" panose="02020603050405020304" pitchFamily="18" charset="0"/>
                <a:cs typeface="Times New Roman" panose="02020603050405020304" pitchFamily="18" charset="0"/>
              </a:rPr>
              <a:t>приводятся </a:t>
            </a:r>
            <a:r>
              <a:rPr lang="ru-RU" sz="2200" b="1" dirty="0">
                <a:solidFill>
                  <a:srgbClr val="FF0000"/>
                </a:solidFill>
                <a:latin typeface="Times New Roman" panose="02020603050405020304" pitchFamily="18" charset="0"/>
                <a:cs typeface="Times New Roman" panose="02020603050405020304" pitchFamily="18" charset="0"/>
              </a:rPr>
              <a:t>показатели ресурсов</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a:t>
            </a:r>
            <a:r>
              <a:rPr lang="ru-RU" sz="2200" b="1" dirty="0">
                <a:solidFill>
                  <a:srgbClr val="FF0000"/>
                </a:solidFill>
                <a:latin typeface="Times New Roman" panose="02020603050405020304" pitchFamily="18" charset="0"/>
                <a:cs typeface="Times New Roman" panose="02020603050405020304" pitchFamily="18" charset="0"/>
              </a:rPr>
              <a:t>левой ‑ показатели использования</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Особо выделяется так называемая </a:t>
            </a:r>
            <a:r>
              <a:rPr lang="ru-RU" sz="2200" b="1" dirty="0">
                <a:solidFill>
                  <a:srgbClr val="FF0000"/>
                </a:solidFill>
                <a:latin typeface="Times New Roman" panose="02020603050405020304" pitchFamily="18" charset="0"/>
                <a:cs typeface="Times New Roman" panose="02020603050405020304" pitchFamily="18" charset="0"/>
              </a:rPr>
              <a:t>балансирующая статья</a:t>
            </a:r>
            <a:r>
              <a:rPr lang="ru-RU" sz="2200" b="1" dirty="0">
                <a:solidFill>
                  <a:srgbClr val="002060"/>
                </a:solidFill>
                <a:latin typeface="Times New Roman" panose="02020603050405020304" pitchFamily="18" charset="0"/>
                <a:cs typeface="Times New Roman" panose="02020603050405020304" pitchFamily="18" charset="0"/>
              </a:rPr>
              <a:t>, расположенная обычно после всех показателей использования, которая рассчитывается путем вычитания показателей использования из показателей ресурсов.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Таким образом происходит численное согласование показателей двух частей каждого счета.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8</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57027">
                                            <p:txEl>
                                              <p:pRg st="0" end="0"/>
                                            </p:txEl>
                                          </p:spTgt>
                                        </p:tgtEl>
                                        <p:attrNameLst>
                                          <p:attrName>style.visibility</p:attrName>
                                        </p:attrNameLst>
                                      </p:cBhvr>
                                      <p:to>
                                        <p:strVal val="visible"/>
                                      </p:to>
                                    </p:set>
                                    <p:animEffect transition="in" filter="wipe(down)">
                                      <p:cBhvr>
                                        <p:cTn id="7" dur="580">
                                          <p:stCondLst>
                                            <p:cond delay="0"/>
                                          </p:stCondLst>
                                        </p:cTn>
                                        <p:tgtEl>
                                          <p:spTgt spid="257027">
                                            <p:txEl>
                                              <p:pRg st="0" end="0"/>
                                            </p:txEl>
                                          </p:spTgt>
                                        </p:tgtEl>
                                      </p:cBhvr>
                                    </p:animEffect>
                                    <p:anim calcmode="lin" valueType="num">
                                      <p:cBhvr>
                                        <p:cTn id="8" dur="1822" tmFilter="0,0; 0.14,0.36; 0.43,0.73; 0.71,0.91; 1.0,1.0">
                                          <p:stCondLst>
                                            <p:cond delay="0"/>
                                          </p:stCondLst>
                                        </p:cTn>
                                        <p:tgtEl>
                                          <p:spTgt spid="25702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5702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5702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5702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5702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57027">
                                            <p:txEl>
                                              <p:pRg st="0" end="0"/>
                                            </p:txEl>
                                          </p:spTgt>
                                        </p:tgtEl>
                                      </p:cBhvr>
                                      <p:to x="100000" y="60000"/>
                                    </p:animScale>
                                    <p:animScale>
                                      <p:cBhvr>
                                        <p:cTn id="14" dur="166" decel="50000">
                                          <p:stCondLst>
                                            <p:cond delay="676"/>
                                          </p:stCondLst>
                                        </p:cTn>
                                        <p:tgtEl>
                                          <p:spTgt spid="257027">
                                            <p:txEl>
                                              <p:pRg st="0" end="0"/>
                                            </p:txEl>
                                          </p:spTgt>
                                        </p:tgtEl>
                                      </p:cBhvr>
                                      <p:to x="100000" y="100000"/>
                                    </p:animScale>
                                    <p:animScale>
                                      <p:cBhvr>
                                        <p:cTn id="15" dur="26">
                                          <p:stCondLst>
                                            <p:cond delay="1312"/>
                                          </p:stCondLst>
                                        </p:cTn>
                                        <p:tgtEl>
                                          <p:spTgt spid="257027">
                                            <p:txEl>
                                              <p:pRg st="0" end="0"/>
                                            </p:txEl>
                                          </p:spTgt>
                                        </p:tgtEl>
                                      </p:cBhvr>
                                      <p:to x="100000" y="80000"/>
                                    </p:animScale>
                                    <p:animScale>
                                      <p:cBhvr>
                                        <p:cTn id="16" dur="166" decel="50000">
                                          <p:stCondLst>
                                            <p:cond delay="1338"/>
                                          </p:stCondLst>
                                        </p:cTn>
                                        <p:tgtEl>
                                          <p:spTgt spid="257027">
                                            <p:txEl>
                                              <p:pRg st="0" end="0"/>
                                            </p:txEl>
                                          </p:spTgt>
                                        </p:tgtEl>
                                      </p:cBhvr>
                                      <p:to x="100000" y="100000"/>
                                    </p:animScale>
                                    <p:animScale>
                                      <p:cBhvr>
                                        <p:cTn id="17" dur="26">
                                          <p:stCondLst>
                                            <p:cond delay="1642"/>
                                          </p:stCondLst>
                                        </p:cTn>
                                        <p:tgtEl>
                                          <p:spTgt spid="257027">
                                            <p:txEl>
                                              <p:pRg st="0" end="0"/>
                                            </p:txEl>
                                          </p:spTgt>
                                        </p:tgtEl>
                                      </p:cBhvr>
                                      <p:to x="100000" y="90000"/>
                                    </p:animScale>
                                    <p:animScale>
                                      <p:cBhvr>
                                        <p:cTn id="18" dur="166" decel="50000">
                                          <p:stCondLst>
                                            <p:cond delay="1668"/>
                                          </p:stCondLst>
                                        </p:cTn>
                                        <p:tgtEl>
                                          <p:spTgt spid="257027">
                                            <p:txEl>
                                              <p:pRg st="0" end="0"/>
                                            </p:txEl>
                                          </p:spTgt>
                                        </p:tgtEl>
                                      </p:cBhvr>
                                      <p:to x="100000" y="100000"/>
                                    </p:animScale>
                                    <p:animScale>
                                      <p:cBhvr>
                                        <p:cTn id="19" dur="26">
                                          <p:stCondLst>
                                            <p:cond delay="1808"/>
                                          </p:stCondLst>
                                        </p:cTn>
                                        <p:tgtEl>
                                          <p:spTgt spid="257027">
                                            <p:txEl>
                                              <p:pRg st="0" end="0"/>
                                            </p:txEl>
                                          </p:spTgt>
                                        </p:tgtEl>
                                      </p:cBhvr>
                                      <p:to x="100000" y="95000"/>
                                    </p:animScale>
                                    <p:animScale>
                                      <p:cBhvr>
                                        <p:cTn id="20" dur="166" decel="50000">
                                          <p:stCondLst>
                                            <p:cond delay="1834"/>
                                          </p:stCondLst>
                                        </p:cTn>
                                        <p:tgtEl>
                                          <p:spTgt spid="257027">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257027">
                                            <p:txEl>
                                              <p:pRg st="1" end="1"/>
                                            </p:txEl>
                                          </p:spTgt>
                                        </p:tgtEl>
                                        <p:attrNameLst>
                                          <p:attrName>style.visibility</p:attrName>
                                        </p:attrNameLst>
                                      </p:cBhvr>
                                      <p:to>
                                        <p:strVal val="visible"/>
                                      </p:to>
                                    </p:set>
                                    <p:animEffect transition="in" filter="wipe(down)">
                                      <p:cBhvr>
                                        <p:cTn id="24" dur="580">
                                          <p:stCondLst>
                                            <p:cond delay="0"/>
                                          </p:stCondLst>
                                        </p:cTn>
                                        <p:tgtEl>
                                          <p:spTgt spid="257027">
                                            <p:txEl>
                                              <p:pRg st="1" end="1"/>
                                            </p:txEl>
                                          </p:spTgt>
                                        </p:tgtEl>
                                      </p:cBhvr>
                                    </p:animEffect>
                                    <p:anim calcmode="lin" valueType="num">
                                      <p:cBhvr>
                                        <p:cTn id="25" dur="1822" tmFilter="0,0; 0.14,0.36; 0.43,0.73; 0.71,0.91; 1.0,1.0">
                                          <p:stCondLst>
                                            <p:cond delay="0"/>
                                          </p:stCondLst>
                                        </p:cTn>
                                        <p:tgtEl>
                                          <p:spTgt spid="257027">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57027">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57027">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57027">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57027">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57027">
                                            <p:txEl>
                                              <p:pRg st="1" end="1"/>
                                            </p:txEl>
                                          </p:spTgt>
                                        </p:tgtEl>
                                      </p:cBhvr>
                                      <p:to x="100000" y="60000"/>
                                    </p:animScale>
                                    <p:animScale>
                                      <p:cBhvr>
                                        <p:cTn id="31" dur="166" decel="50000">
                                          <p:stCondLst>
                                            <p:cond delay="676"/>
                                          </p:stCondLst>
                                        </p:cTn>
                                        <p:tgtEl>
                                          <p:spTgt spid="257027">
                                            <p:txEl>
                                              <p:pRg st="1" end="1"/>
                                            </p:txEl>
                                          </p:spTgt>
                                        </p:tgtEl>
                                      </p:cBhvr>
                                      <p:to x="100000" y="100000"/>
                                    </p:animScale>
                                    <p:animScale>
                                      <p:cBhvr>
                                        <p:cTn id="32" dur="26">
                                          <p:stCondLst>
                                            <p:cond delay="1312"/>
                                          </p:stCondLst>
                                        </p:cTn>
                                        <p:tgtEl>
                                          <p:spTgt spid="257027">
                                            <p:txEl>
                                              <p:pRg st="1" end="1"/>
                                            </p:txEl>
                                          </p:spTgt>
                                        </p:tgtEl>
                                      </p:cBhvr>
                                      <p:to x="100000" y="80000"/>
                                    </p:animScale>
                                    <p:animScale>
                                      <p:cBhvr>
                                        <p:cTn id="33" dur="166" decel="50000">
                                          <p:stCondLst>
                                            <p:cond delay="1338"/>
                                          </p:stCondLst>
                                        </p:cTn>
                                        <p:tgtEl>
                                          <p:spTgt spid="257027">
                                            <p:txEl>
                                              <p:pRg st="1" end="1"/>
                                            </p:txEl>
                                          </p:spTgt>
                                        </p:tgtEl>
                                      </p:cBhvr>
                                      <p:to x="100000" y="100000"/>
                                    </p:animScale>
                                    <p:animScale>
                                      <p:cBhvr>
                                        <p:cTn id="34" dur="26">
                                          <p:stCondLst>
                                            <p:cond delay="1642"/>
                                          </p:stCondLst>
                                        </p:cTn>
                                        <p:tgtEl>
                                          <p:spTgt spid="257027">
                                            <p:txEl>
                                              <p:pRg st="1" end="1"/>
                                            </p:txEl>
                                          </p:spTgt>
                                        </p:tgtEl>
                                      </p:cBhvr>
                                      <p:to x="100000" y="90000"/>
                                    </p:animScale>
                                    <p:animScale>
                                      <p:cBhvr>
                                        <p:cTn id="35" dur="166" decel="50000">
                                          <p:stCondLst>
                                            <p:cond delay="1668"/>
                                          </p:stCondLst>
                                        </p:cTn>
                                        <p:tgtEl>
                                          <p:spTgt spid="257027">
                                            <p:txEl>
                                              <p:pRg st="1" end="1"/>
                                            </p:txEl>
                                          </p:spTgt>
                                        </p:tgtEl>
                                      </p:cBhvr>
                                      <p:to x="100000" y="100000"/>
                                    </p:animScale>
                                    <p:animScale>
                                      <p:cBhvr>
                                        <p:cTn id="36" dur="26">
                                          <p:stCondLst>
                                            <p:cond delay="1808"/>
                                          </p:stCondLst>
                                        </p:cTn>
                                        <p:tgtEl>
                                          <p:spTgt spid="257027">
                                            <p:txEl>
                                              <p:pRg st="1" end="1"/>
                                            </p:txEl>
                                          </p:spTgt>
                                        </p:tgtEl>
                                      </p:cBhvr>
                                      <p:to x="100000" y="95000"/>
                                    </p:animScale>
                                    <p:animScale>
                                      <p:cBhvr>
                                        <p:cTn id="37" dur="166" decel="50000">
                                          <p:stCondLst>
                                            <p:cond delay="1834"/>
                                          </p:stCondLst>
                                        </p:cTn>
                                        <p:tgtEl>
                                          <p:spTgt spid="257027">
                                            <p:txEl>
                                              <p:pRg st="1" end="1"/>
                                            </p:txEl>
                                          </p:spTgt>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257027">
                                            <p:txEl>
                                              <p:pRg st="2" end="2"/>
                                            </p:txEl>
                                          </p:spTgt>
                                        </p:tgtEl>
                                        <p:attrNameLst>
                                          <p:attrName>style.visibility</p:attrName>
                                        </p:attrNameLst>
                                      </p:cBhvr>
                                      <p:to>
                                        <p:strVal val="visible"/>
                                      </p:to>
                                    </p:set>
                                    <p:animEffect transition="in" filter="wipe(down)">
                                      <p:cBhvr>
                                        <p:cTn id="41" dur="580">
                                          <p:stCondLst>
                                            <p:cond delay="0"/>
                                          </p:stCondLst>
                                        </p:cTn>
                                        <p:tgtEl>
                                          <p:spTgt spid="257027">
                                            <p:txEl>
                                              <p:pRg st="2" end="2"/>
                                            </p:txEl>
                                          </p:spTgt>
                                        </p:tgtEl>
                                      </p:cBhvr>
                                    </p:animEffect>
                                    <p:anim calcmode="lin" valueType="num">
                                      <p:cBhvr>
                                        <p:cTn id="42" dur="1822" tmFilter="0,0; 0.14,0.36; 0.43,0.73; 0.71,0.91; 1.0,1.0">
                                          <p:stCondLst>
                                            <p:cond delay="0"/>
                                          </p:stCondLst>
                                        </p:cTn>
                                        <p:tgtEl>
                                          <p:spTgt spid="257027">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57027">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57027">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57027">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57027">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57027">
                                            <p:txEl>
                                              <p:pRg st="2" end="2"/>
                                            </p:txEl>
                                          </p:spTgt>
                                        </p:tgtEl>
                                      </p:cBhvr>
                                      <p:to x="100000" y="60000"/>
                                    </p:animScale>
                                    <p:animScale>
                                      <p:cBhvr>
                                        <p:cTn id="48" dur="166" decel="50000">
                                          <p:stCondLst>
                                            <p:cond delay="676"/>
                                          </p:stCondLst>
                                        </p:cTn>
                                        <p:tgtEl>
                                          <p:spTgt spid="257027">
                                            <p:txEl>
                                              <p:pRg st="2" end="2"/>
                                            </p:txEl>
                                          </p:spTgt>
                                        </p:tgtEl>
                                      </p:cBhvr>
                                      <p:to x="100000" y="100000"/>
                                    </p:animScale>
                                    <p:animScale>
                                      <p:cBhvr>
                                        <p:cTn id="49" dur="26">
                                          <p:stCondLst>
                                            <p:cond delay="1312"/>
                                          </p:stCondLst>
                                        </p:cTn>
                                        <p:tgtEl>
                                          <p:spTgt spid="257027">
                                            <p:txEl>
                                              <p:pRg st="2" end="2"/>
                                            </p:txEl>
                                          </p:spTgt>
                                        </p:tgtEl>
                                      </p:cBhvr>
                                      <p:to x="100000" y="80000"/>
                                    </p:animScale>
                                    <p:animScale>
                                      <p:cBhvr>
                                        <p:cTn id="50" dur="166" decel="50000">
                                          <p:stCondLst>
                                            <p:cond delay="1338"/>
                                          </p:stCondLst>
                                        </p:cTn>
                                        <p:tgtEl>
                                          <p:spTgt spid="257027">
                                            <p:txEl>
                                              <p:pRg st="2" end="2"/>
                                            </p:txEl>
                                          </p:spTgt>
                                        </p:tgtEl>
                                      </p:cBhvr>
                                      <p:to x="100000" y="100000"/>
                                    </p:animScale>
                                    <p:animScale>
                                      <p:cBhvr>
                                        <p:cTn id="51" dur="26">
                                          <p:stCondLst>
                                            <p:cond delay="1642"/>
                                          </p:stCondLst>
                                        </p:cTn>
                                        <p:tgtEl>
                                          <p:spTgt spid="257027">
                                            <p:txEl>
                                              <p:pRg st="2" end="2"/>
                                            </p:txEl>
                                          </p:spTgt>
                                        </p:tgtEl>
                                      </p:cBhvr>
                                      <p:to x="100000" y="90000"/>
                                    </p:animScale>
                                    <p:animScale>
                                      <p:cBhvr>
                                        <p:cTn id="52" dur="166" decel="50000">
                                          <p:stCondLst>
                                            <p:cond delay="1668"/>
                                          </p:stCondLst>
                                        </p:cTn>
                                        <p:tgtEl>
                                          <p:spTgt spid="257027">
                                            <p:txEl>
                                              <p:pRg st="2" end="2"/>
                                            </p:txEl>
                                          </p:spTgt>
                                        </p:tgtEl>
                                      </p:cBhvr>
                                      <p:to x="100000" y="100000"/>
                                    </p:animScale>
                                    <p:animScale>
                                      <p:cBhvr>
                                        <p:cTn id="53" dur="26">
                                          <p:stCondLst>
                                            <p:cond delay="1808"/>
                                          </p:stCondLst>
                                        </p:cTn>
                                        <p:tgtEl>
                                          <p:spTgt spid="257027">
                                            <p:txEl>
                                              <p:pRg st="2" end="2"/>
                                            </p:txEl>
                                          </p:spTgt>
                                        </p:tgtEl>
                                      </p:cBhvr>
                                      <p:to x="100000" y="95000"/>
                                    </p:animScale>
                                    <p:animScale>
                                      <p:cBhvr>
                                        <p:cTn id="54" dur="166" decel="50000">
                                          <p:stCondLst>
                                            <p:cond delay="1834"/>
                                          </p:stCondLst>
                                        </p:cTn>
                                        <p:tgtEl>
                                          <p:spTgt spid="257027">
                                            <p:txEl>
                                              <p:pRg st="2" end="2"/>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257027">
                                            <p:txEl>
                                              <p:pRg st="3" end="3"/>
                                            </p:txEl>
                                          </p:spTgt>
                                        </p:tgtEl>
                                        <p:attrNameLst>
                                          <p:attrName>style.visibility</p:attrName>
                                        </p:attrNameLst>
                                      </p:cBhvr>
                                      <p:to>
                                        <p:strVal val="visible"/>
                                      </p:to>
                                    </p:set>
                                    <p:animEffect transition="in" filter="wipe(down)">
                                      <p:cBhvr>
                                        <p:cTn id="59" dur="580">
                                          <p:stCondLst>
                                            <p:cond delay="0"/>
                                          </p:stCondLst>
                                        </p:cTn>
                                        <p:tgtEl>
                                          <p:spTgt spid="257027">
                                            <p:txEl>
                                              <p:pRg st="3" end="3"/>
                                            </p:txEl>
                                          </p:spTgt>
                                        </p:tgtEl>
                                      </p:cBhvr>
                                    </p:animEffect>
                                    <p:anim calcmode="lin" valueType="num">
                                      <p:cBhvr>
                                        <p:cTn id="60" dur="1822" tmFilter="0,0; 0.14,0.36; 0.43,0.73; 0.71,0.91; 1.0,1.0">
                                          <p:stCondLst>
                                            <p:cond delay="0"/>
                                          </p:stCondLst>
                                        </p:cTn>
                                        <p:tgtEl>
                                          <p:spTgt spid="257027">
                                            <p:txEl>
                                              <p:pRg st="3" end="3"/>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257027">
                                            <p:txEl>
                                              <p:pRg st="3" end="3"/>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257027">
                                            <p:txEl>
                                              <p:pRg st="3" end="3"/>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257027">
                                            <p:txEl>
                                              <p:pRg st="3" end="3"/>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257027">
                                            <p:txEl>
                                              <p:pRg st="3" end="3"/>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257027">
                                            <p:txEl>
                                              <p:pRg st="3" end="3"/>
                                            </p:txEl>
                                          </p:spTgt>
                                        </p:tgtEl>
                                      </p:cBhvr>
                                      <p:to x="100000" y="60000"/>
                                    </p:animScale>
                                    <p:animScale>
                                      <p:cBhvr>
                                        <p:cTn id="66" dur="166" decel="50000">
                                          <p:stCondLst>
                                            <p:cond delay="676"/>
                                          </p:stCondLst>
                                        </p:cTn>
                                        <p:tgtEl>
                                          <p:spTgt spid="257027">
                                            <p:txEl>
                                              <p:pRg st="3" end="3"/>
                                            </p:txEl>
                                          </p:spTgt>
                                        </p:tgtEl>
                                      </p:cBhvr>
                                      <p:to x="100000" y="100000"/>
                                    </p:animScale>
                                    <p:animScale>
                                      <p:cBhvr>
                                        <p:cTn id="67" dur="26">
                                          <p:stCondLst>
                                            <p:cond delay="1312"/>
                                          </p:stCondLst>
                                        </p:cTn>
                                        <p:tgtEl>
                                          <p:spTgt spid="257027">
                                            <p:txEl>
                                              <p:pRg st="3" end="3"/>
                                            </p:txEl>
                                          </p:spTgt>
                                        </p:tgtEl>
                                      </p:cBhvr>
                                      <p:to x="100000" y="80000"/>
                                    </p:animScale>
                                    <p:animScale>
                                      <p:cBhvr>
                                        <p:cTn id="68" dur="166" decel="50000">
                                          <p:stCondLst>
                                            <p:cond delay="1338"/>
                                          </p:stCondLst>
                                        </p:cTn>
                                        <p:tgtEl>
                                          <p:spTgt spid="257027">
                                            <p:txEl>
                                              <p:pRg st="3" end="3"/>
                                            </p:txEl>
                                          </p:spTgt>
                                        </p:tgtEl>
                                      </p:cBhvr>
                                      <p:to x="100000" y="100000"/>
                                    </p:animScale>
                                    <p:animScale>
                                      <p:cBhvr>
                                        <p:cTn id="69" dur="26">
                                          <p:stCondLst>
                                            <p:cond delay="1642"/>
                                          </p:stCondLst>
                                        </p:cTn>
                                        <p:tgtEl>
                                          <p:spTgt spid="257027">
                                            <p:txEl>
                                              <p:pRg st="3" end="3"/>
                                            </p:txEl>
                                          </p:spTgt>
                                        </p:tgtEl>
                                      </p:cBhvr>
                                      <p:to x="100000" y="90000"/>
                                    </p:animScale>
                                    <p:animScale>
                                      <p:cBhvr>
                                        <p:cTn id="70" dur="166" decel="50000">
                                          <p:stCondLst>
                                            <p:cond delay="1668"/>
                                          </p:stCondLst>
                                        </p:cTn>
                                        <p:tgtEl>
                                          <p:spTgt spid="257027">
                                            <p:txEl>
                                              <p:pRg st="3" end="3"/>
                                            </p:txEl>
                                          </p:spTgt>
                                        </p:tgtEl>
                                      </p:cBhvr>
                                      <p:to x="100000" y="100000"/>
                                    </p:animScale>
                                    <p:animScale>
                                      <p:cBhvr>
                                        <p:cTn id="71" dur="26">
                                          <p:stCondLst>
                                            <p:cond delay="1808"/>
                                          </p:stCondLst>
                                        </p:cTn>
                                        <p:tgtEl>
                                          <p:spTgt spid="257027">
                                            <p:txEl>
                                              <p:pRg st="3" end="3"/>
                                            </p:txEl>
                                          </p:spTgt>
                                        </p:tgtEl>
                                      </p:cBhvr>
                                      <p:to x="100000" y="95000"/>
                                    </p:animScale>
                                    <p:animScale>
                                      <p:cBhvr>
                                        <p:cTn id="72" dur="166" decel="50000">
                                          <p:stCondLst>
                                            <p:cond delay="1834"/>
                                          </p:stCondLst>
                                        </p:cTn>
                                        <p:tgtEl>
                                          <p:spTgt spid="257027">
                                            <p:txEl>
                                              <p:pRg st="3" end="3"/>
                                            </p:txEl>
                                          </p:spTgt>
                                        </p:tgtEl>
                                      </p:cBhvr>
                                      <p:to x="100000" y="100000"/>
                                    </p:animScale>
                                  </p:childTnLst>
                                </p:cTn>
                              </p:par>
                            </p:childTnLst>
                          </p:cTn>
                        </p:par>
                        <p:par>
                          <p:cTn id="73" fill="hold">
                            <p:stCondLst>
                              <p:cond delay="2000"/>
                            </p:stCondLst>
                            <p:childTnLst>
                              <p:par>
                                <p:cTn id="74" presetID="26" presetClass="entr" presetSubtype="0" fill="hold" grpId="0" nodeType="afterEffect">
                                  <p:stCondLst>
                                    <p:cond delay="0"/>
                                  </p:stCondLst>
                                  <p:childTnLst>
                                    <p:set>
                                      <p:cBhvr>
                                        <p:cTn id="75" dur="1" fill="hold">
                                          <p:stCondLst>
                                            <p:cond delay="0"/>
                                          </p:stCondLst>
                                        </p:cTn>
                                        <p:tgtEl>
                                          <p:spTgt spid="257027">
                                            <p:txEl>
                                              <p:pRg st="4" end="4"/>
                                            </p:txEl>
                                          </p:spTgt>
                                        </p:tgtEl>
                                        <p:attrNameLst>
                                          <p:attrName>style.visibility</p:attrName>
                                        </p:attrNameLst>
                                      </p:cBhvr>
                                      <p:to>
                                        <p:strVal val="visible"/>
                                      </p:to>
                                    </p:set>
                                    <p:animEffect transition="in" filter="wipe(down)">
                                      <p:cBhvr>
                                        <p:cTn id="76" dur="580">
                                          <p:stCondLst>
                                            <p:cond delay="0"/>
                                          </p:stCondLst>
                                        </p:cTn>
                                        <p:tgtEl>
                                          <p:spTgt spid="257027">
                                            <p:txEl>
                                              <p:pRg st="4" end="4"/>
                                            </p:txEl>
                                          </p:spTgt>
                                        </p:tgtEl>
                                      </p:cBhvr>
                                    </p:animEffect>
                                    <p:anim calcmode="lin" valueType="num">
                                      <p:cBhvr>
                                        <p:cTn id="77" dur="1822" tmFilter="0,0; 0.14,0.36; 0.43,0.73; 0.71,0.91; 1.0,1.0">
                                          <p:stCondLst>
                                            <p:cond delay="0"/>
                                          </p:stCondLst>
                                        </p:cTn>
                                        <p:tgtEl>
                                          <p:spTgt spid="257027">
                                            <p:txEl>
                                              <p:pRg st="4" end="4"/>
                                            </p:txEl>
                                          </p:spTgt>
                                        </p:tgtEl>
                                        <p:attrNameLst>
                                          <p:attrName>ppt_x</p:attrName>
                                        </p:attrNameLst>
                                      </p:cBhvr>
                                      <p:tavLst>
                                        <p:tav tm="0">
                                          <p:val>
                                            <p:strVal val="#ppt_x-0.25"/>
                                          </p:val>
                                        </p:tav>
                                        <p:tav tm="100000">
                                          <p:val>
                                            <p:strVal val="#ppt_x"/>
                                          </p:val>
                                        </p:tav>
                                      </p:tavLst>
                                    </p:anim>
                                    <p:anim calcmode="lin" valueType="num">
                                      <p:cBhvr>
                                        <p:cTn id="78" dur="664" tmFilter="0.0,0.0; 0.25,0.07; 0.50,0.2; 0.75,0.467; 1.0,1.0">
                                          <p:stCondLst>
                                            <p:cond delay="0"/>
                                          </p:stCondLst>
                                        </p:cTn>
                                        <p:tgtEl>
                                          <p:spTgt spid="257027">
                                            <p:txEl>
                                              <p:pRg st="4" end="4"/>
                                            </p:txEl>
                                          </p:spTgt>
                                        </p:tgtEl>
                                        <p:attrNameLst>
                                          <p:attrName>ppt_y</p:attrName>
                                        </p:attrNameLst>
                                      </p:cBhvr>
                                      <p:tavLst>
                                        <p:tav tm="0" fmla="#ppt_y-sin(pi*$)/3">
                                          <p:val>
                                            <p:fltVal val="0.5"/>
                                          </p:val>
                                        </p:tav>
                                        <p:tav tm="100000">
                                          <p:val>
                                            <p:fltVal val="1"/>
                                          </p:val>
                                        </p:tav>
                                      </p:tavLst>
                                    </p:anim>
                                    <p:anim calcmode="lin" valueType="num">
                                      <p:cBhvr>
                                        <p:cTn id="79" dur="664" tmFilter="0, 0; 0.125,0.2665; 0.25,0.4; 0.375,0.465; 0.5,0.5;  0.625,0.535; 0.75,0.6; 0.875,0.7335; 1,1">
                                          <p:stCondLst>
                                            <p:cond delay="664"/>
                                          </p:stCondLst>
                                        </p:cTn>
                                        <p:tgtEl>
                                          <p:spTgt spid="257027">
                                            <p:txEl>
                                              <p:pRg st="4" end="4"/>
                                            </p:txEl>
                                          </p:spTgt>
                                        </p:tgtEl>
                                        <p:attrNameLst>
                                          <p:attrName>ppt_y</p:attrName>
                                        </p:attrNameLst>
                                      </p:cBhvr>
                                      <p:tavLst>
                                        <p:tav tm="0" fmla="#ppt_y-sin(pi*$)/9">
                                          <p:val>
                                            <p:fltVal val="0"/>
                                          </p:val>
                                        </p:tav>
                                        <p:tav tm="100000">
                                          <p:val>
                                            <p:fltVal val="1"/>
                                          </p:val>
                                        </p:tav>
                                      </p:tavLst>
                                    </p:anim>
                                    <p:anim calcmode="lin" valueType="num">
                                      <p:cBhvr>
                                        <p:cTn id="80" dur="332" tmFilter="0, 0; 0.125,0.2665; 0.25,0.4; 0.375,0.465; 0.5,0.5;  0.625,0.535; 0.75,0.6; 0.875,0.7335; 1,1">
                                          <p:stCondLst>
                                            <p:cond delay="1324"/>
                                          </p:stCondLst>
                                        </p:cTn>
                                        <p:tgtEl>
                                          <p:spTgt spid="257027">
                                            <p:txEl>
                                              <p:pRg st="4" end="4"/>
                                            </p:txEl>
                                          </p:spTgt>
                                        </p:tgtEl>
                                        <p:attrNameLst>
                                          <p:attrName>ppt_y</p:attrName>
                                        </p:attrNameLst>
                                      </p:cBhvr>
                                      <p:tavLst>
                                        <p:tav tm="0" fmla="#ppt_y-sin(pi*$)/27">
                                          <p:val>
                                            <p:fltVal val="0"/>
                                          </p:val>
                                        </p:tav>
                                        <p:tav tm="100000">
                                          <p:val>
                                            <p:fltVal val="1"/>
                                          </p:val>
                                        </p:tav>
                                      </p:tavLst>
                                    </p:anim>
                                    <p:anim calcmode="lin" valueType="num">
                                      <p:cBhvr>
                                        <p:cTn id="81" dur="164" tmFilter="0, 0; 0.125,0.2665; 0.25,0.4; 0.375,0.465; 0.5,0.5;  0.625,0.535; 0.75,0.6; 0.875,0.7335; 1,1">
                                          <p:stCondLst>
                                            <p:cond delay="1656"/>
                                          </p:stCondLst>
                                        </p:cTn>
                                        <p:tgtEl>
                                          <p:spTgt spid="257027">
                                            <p:txEl>
                                              <p:pRg st="4" end="4"/>
                                            </p:txEl>
                                          </p:spTgt>
                                        </p:tgtEl>
                                        <p:attrNameLst>
                                          <p:attrName>ppt_y</p:attrName>
                                        </p:attrNameLst>
                                      </p:cBhvr>
                                      <p:tavLst>
                                        <p:tav tm="0" fmla="#ppt_y-sin(pi*$)/81">
                                          <p:val>
                                            <p:fltVal val="0"/>
                                          </p:val>
                                        </p:tav>
                                        <p:tav tm="100000">
                                          <p:val>
                                            <p:fltVal val="1"/>
                                          </p:val>
                                        </p:tav>
                                      </p:tavLst>
                                    </p:anim>
                                    <p:animScale>
                                      <p:cBhvr>
                                        <p:cTn id="82" dur="26">
                                          <p:stCondLst>
                                            <p:cond delay="650"/>
                                          </p:stCondLst>
                                        </p:cTn>
                                        <p:tgtEl>
                                          <p:spTgt spid="257027">
                                            <p:txEl>
                                              <p:pRg st="4" end="4"/>
                                            </p:txEl>
                                          </p:spTgt>
                                        </p:tgtEl>
                                      </p:cBhvr>
                                      <p:to x="100000" y="60000"/>
                                    </p:animScale>
                                    <p:animScale>
                                      <p:cBhvr>
                                        <p:cTn id="83" dur="166" decel="50000">
                                          <p:stCondLst>
                                            <p:cond delay="676"/>
                                          </p:stCondLst>
                                        </p:cTn>
                                        <p:tgtEl>
                                          <p:spTgt spid="257027">
                                            <p:txEl>
                                              <p:pRg st="4" end="4"/>
                                            </p:txEl>
                                          </p:spTgt>
                                        </p:tgtEl>
                                      </p:cBhvr>
                                      <p:to x="100000" y="100000"/>
                                    </p:animScale>
                                    <p:animScale>
                                      <p:cBhvr>
                                        <p:cTn id="84" dur="26">
                                          <p:stCondLst>
                                            <p:cond delay="1312"/>
                                          </p:stCondLst>
                                        </p:cTn>
                                        <p:tgtEl>
                                          <p:spTgt spid="257027">
                                            <p:txEl>
                                              <p:pRg st="4" end="4"/>
                                            </p:txEl>
                                          </p:spTgt>
                                        </p:tgtEl>
                                      </p:cBhvr>
                                      <p:to x="100000" y="80000"/>
                                    </p:animScale>
                                    <p:animScale>
                                      <p:cBhvr>
                                        <p:cTn id="85" dur="166" decel="50000">
                                          <p:stCondLst>
                                            <p:cond delay="1338"/>
                                          </p:stCondLst>
                                        </p:cTn>
                                        <p:tgtEl>
                                          <p:spTgt spid="257027">
                                            <p:txEl>
                                              <p:pRg st="4" end="4"/>
                                            </p:txEl>
                                          </p:spTgt>
                                        </p:tgtEl>
                                      </p:cBhvr>
                                      <p:to x="100000" y="100000"/>
                                    </p:animScale>
                                    <p:animScale>
                                      <p:cBhvr>
                                        <p:cTn id="86" dur="26">
                                          <p:stCondLst>
                                            <p:cond delay="1642"/>
                                          </p:stCondLst>
                                        </p:cTn>
                                        <p:tgtEl>
                                          <p:spTgt spid="257027">
                                            <p:txEl>
                                              <p:pRg st="4" end="4"/>
                                            </p:txEl>
                                          </p:spTgt>
                                        </p:tgtEl>
                                      </p:cBhvr>
                                      <p:to x="100000" y="90000"/>
                                    </p:animScale>
                                    <p:animScale>
                                      <p:cBhvr>
                                        <p:cTn id="87" dur="166" decel="50000">
                                          <p:stCondLst>
                                            <p:cond delay="1668"/>
                                          </p:stCondLst>
                                        </p:cTn>
                                        <p:tgtEl>
                                          <p:spTgt spid="257027">
                                            <p:txEl>
                                              <p:pRg st="4" end="4"/>
                                            </p:txEl>
                                          </p:spTgt>
                                        </p:tgtEl>
                                      </p:cBhvr>
                                      <p:to x="100000" y="100000"/>
                                    </p:animScale>
                                    <p:animScale>
                                      <p:cBhvr>
                                        <p:cTn id="88" dur="26">
                                          <p:stCondLst>
                                            <p:cond delay="1808"/>
                                          </p:stCondLst>
                                        </p:cTn>
                                        <p:tgtEl>
                                          <p:spTgt spid="257027">
                                            <p:txEl>
                                              <p:pRg st="4" end="4"/>
                                            </p:txEl>
                                          </p:spTgt>
                                        </p:tgtEl>
                                      </p:cBhvr>
                                      <p:to x="100000" y="95000"/>
                                    </p:animScale>
                                    <p:animScale>
                                      <p:cBhvr>
                                        <p:cTn id="89" dur="166" decel="50000">
                                          <p:stCondLst>
                                            <p:cond delay="1834"/>
                                          </p:stCondLst>
                                        </p:cTn>
                                        <p:tgtEl>
                                          <p:spTgt spid="257027">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702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57027" name="Text Box 3"/>
          <p:cNvSpPr txBox="1">
            <a:spLocks noChangeArrowheads="1"/>
          </p:cNvSpPr>
          <p:nvPr/>
        </p:nvSpPr>
        <p:spPr bwMode="auto">
          <a:xfrm>
            <a:off x="179387" y="787274"/>
            <a:ext cx="8785225" cy="4602029"/>
          </a:xfrm>
          <a:prstGeom prst="rect">
            <a:avLst/>
          </a:prstGeom>
          <a:noFill/>
          <a:ln w="9525">
            <a:noFill/>
            <a:miter lim="800000"/>
            <a:headEnd/>
            <a:tailEnd/>
          </a:ln>
          <a:effectLst/>
        </p:spPr>
        <p:txBody>
          <a:bodyPr>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При помощи балансирующих статей счета увязываются между собой.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Балансирующие статьи имеются во всех счетах, и хотя они получаются расчетным путем, т.е. не на основании первичной статистической информации, имеют важное макроэкономическое значение. </a:t>
            </a:r>
          </a:p>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Например, балансирующей статьей счета производства является валовой внутренний продукт ‑ важный показатель, используемый для макроэкономического анализа.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9</a:t>
            </a:fld>
            <a:endParaRPr lang="ru-RU" sz="1800" b="1" dirty="0">
              <a:solidFill>
                <a:srgbClr val="002060"/>
              </a:solidFill>
            </a:endParaRPr>
          </a:p>
        </p:txBody>
      </p:sp>
    </p:spTree>
    <p:extLst>
      <p:ext uri="{BB962C8B-B14F-4D97-AF65-F5344CB8AC3E}">
        <p14:creationId xmlns:p14="http://schemas.microsoft.com/office/powerpoint/2010/main" val="378604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57027">
                                            <p:txEl>
                                              <p:pRg st="0" end="0"/>
                                            </p:txEl>
                                          </p:spTgt>
                                        </p:tgtEl>
                                        <p:attrNameLst>
                                          <p:attrName>style.visibility</p:attrName>
                                        </p:attrNameLst>
                                      </p:cBhvr>
                                      <p:to>
                                        <p:strVal val="visible"/>
                                      </p:to>
                                    </p:set>
                                    <p:animEffect transition="in" filter="wipe(down)">
                                      <p:cBhvr>
                                        <p:cTn id="7" dur="580">
                                          <p:stCondLst>
                                            <p:cond delay="0"/>
                                          </p:stCondLst>
                                        </p:cTn>
                                        <p:tgtEl>
                                          <p:spTgt spid="257027">
                                            <p:txEl>
                                              <p:pRg st="0" end="0"/>
                                            </p:txEl>
                                          </p:spTgt>
                                        </p:tgtEl>
                                      </p:cBhvr>
                                    </p:animEffect>
                                    <p:anim calcmode="lin" valueType="num">
                                      <p:cBhvr>
                                        <p:cTn id="8" dur="1822" tmFilter="0,0; 0.14,0.36; 0.43,0.73; 0.71,0.91; 1.0,1.0">
                                          <p:stCondLst>
                                            <p:cond delay="0"/>
                                          </p:stCondLst>
                                        </p:cTn>
                                        <p:tgtEl>
                                          <p:spTgt spid="25702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5702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5702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5702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5702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57027">
                                            <p:txEl>
                                              <p:pRg st="0" end="0"/>
                                            </p:txEl>
                                          </p:spTgt>
                                        </p:tgtEl>
                                      </p:cBhvr>
                                      <p:to x="100000" y="60000"/>
                                    </p:animScale>
                                    <p:animScale>
                                      <p:cBhvr>
                                        <p:cTn id="14" dur="166" decel="50000">
                                          <p:stCondLst>
                                            <p:cond delay="676"/>
                                          </p:stCondLst>
                                        </p:cTn>
                                        <p:tgtEl>
                                          <p:spTgt spid="257027">
                                            <p:txEl>
                                              <p:pRg st="0" end="0"/>
                                            </p:txEl>
                                          </p:spTgt>
                                        </p:tgtEl>
                                      </p:cBhvr>
                                      <p:to x="100000" y="100000"/>
                                    </p:animScale>
                                    <p:animScale>
                                      <p:cBhvr>
                                        <p:cTn id="15" dur="26">
                                          <p:stCondLst>
                                            <p:cond delay="1312"/>
                                          </p:stCondLst>
                                        </p:cTn>
                                        <p:tgtEl>
                                          <p:spTgt spid="257027">
                                            <p:txEl>
                                              <p:pRg st="0" end="0"/>
                                            </p:txEl>
                                          </p:spTgt>
                                        </p:tgtEl>
                                      </p:cBhvr>
                                      <p:to x="100000" y="80000"/>
                                    </p:animScale>
                                    <p:animScale>
                                      <p:cBhvr>
                                        <p:cTn id="16" dur="166" decel="50000">
                                          <p:stCondLst>
                                            <p:cond delay="1338"/>
                                          </p:stCondLst>
                                        </p:cTn>
                                        <p:tgtEl>
                                          <p:spTgt spid="257027">
                                            <p:txEl>
                                              <p:pRg st="0" end="0"/>
                                            </p:txEl>
                                          </p:spTgt>
                                        </p:tgtEl>
                                      </p:cBhvr>
                                      <p:to x="100000" y="100000"/>
                                    </p:animScale>
                                    <p:animScale>
                                      <p:cBhvr>
                                        <p:cTn id="17" dur="26">
                                          <p:stCondLst>
                                            <p:cond delay="1642"/>
                                          </p:stCondLst>
                                        </p:cTn>
                                        <p:tgtEl>
                                          <p:spTgt spid="257027">
                                            <p:txEl>
                                              <p:pRg st="0" end="0"/>
                                            </p:txEl>
                                          </p:spTgt>
                                        </p:tgtEl>
                                      </p:cBhvr>
                                      <p:to x="100000" y="90000"/>
                                    </p:animScale>
                                    <p:animScale>
                                      <p:cBhvr>
                                        <p:cTn id="18" dur="166" decel="50000">
                                          <p:stCondLst>
                                            <p:cond delay="1668"/>
                                          </p:stCondLst>
                                        </p:cTn>
                                        <p:tgtEl>
                                          <p:spTgt spid="257027">
                                            <p:txEl>
                                              <p:pRg st="0" end="0"/>
                                            </p:txEl>
                                          </p:spTgt>
                                        </p:tgtEl>
                                      </p:cBhvr>
                                      <p:to x="100000" y="100000"/>
                                    </p:animScale>
                                    <p:animScale>
                                      <p:cBhvr>
                                        <p:cTn id="19" dur="26">
                                          <p:stCondLst>
                                            <p:cond delay="1808"/>
                                          </p:stCondLst>
                                        </p:cTn>
                                        <p:tgtEl>
                                          <p:spTgt spid="257027">
                                            <p:txEl>
                                              <p:pRg st="0" end="0"/>
                                            </p:txEl>
                                          </p:spTgt>
                                        </p:tgtEl>
                                      </p:cBhvr>
                                      <p:to x="100000" y="95000"/>
                                    </p:animScale>
                                    <p:animScale>
                                      <p:cBhvr>
                                        <p:cTn id="20" dur="166" decel="50000">
                                          <p:stCondLst>
                                            <p:cond delay="1834"/>
                                          </p:stCondLst>
                                        </p:cTn>
                                        <p:tgtEl>
                                          <p:spTgt spid="257027">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257027">
                                            <p:txEl>
                                              <p:pRg st="1" end="1"/>
                                            </p:txEl>
                                          </p:spTgt>
                                        </p:tgtEl>
                                        <p:attrNameLst>
                                          <p:attrName>style.visibility</p:attrName>
                                        </p:attrNameLst>
                                      </p:cBhvr>
                                      <p:to>
                                        <p:strVal val="visible"/>
                                      </p:to>
                                    </p:set>
                                    <p:animEffect transition="in" filter="wipe(down)">
                                      <p:cBhvr>
                                        <p:cTn id="24" dur="580">
                                          <p:stCondLst>
                                            <p:cond delay="0"/>
                                          </p:stCondLst>
                                        </p:cTn>
                                        <p:tgtEl>
                                          <p:spTgt spid="257027">
                                            <p:txEl>
                                              <p:pRg st="1" end="1"/>
                                            </p:txEl>
                                          </p:spTgt>
                                        </p:tgtEl>
                                      </p:cBhvr>
                                    </p:animEffect>
                                    <p:anim calcmode="lin" valueType="num">
                                      <p:cBhvr>
                                        <p:cTn id="25" dur="1822" tmFilter="0,0; 0.14,0.36; 0.43,0.73; 0.71,0.91; 1.0,1.0">
                                          <p:stCondLst>
                                            <p:cond delay="0"/>
                                          </p:stCondLst>
                                        </p:cTn>
                                        <p:tgtEl>
                                          <p:spTgt spid="257027">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57027">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57027">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57027">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57027">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57027">
                                            <p:txEl>
                                              <p:pRg st="1" end="1"/>
                                            </p:txEl>
                                          </p:spTgt>
                                        </p:tgtEl>
                                      </p:cBhvr>
                                      <p:to x="100000" y="60000"/>
                                    </p:animScale>
                                    <p:animScale>
                                      <p:cBhvr>
                                        <p:cTn id="31" dur="166" decel="50000">
                                          <p:stCondLst>
                                            <p:cond delay="676"/>
                                          </p:stCondLst>
                                        </p:cTn>
                                        <p:tgtEl>
                                          <p:spTgt spid="257027">
                                            <p:txEl>
                                              <p:pRg st="1" end="1"/>
                                            </p:txEl>
                                          </p:spTgt>
                                        </p:tgtEl>
                                      </p:cBhvr>
                                      <p:to x="100000" y="100000"/>
                                    </p:animScale>
                                    <p:animScale>
                                      <p:cBhvr>
                                        <p:cTn id="32" dur="26">
                                          <p:stCondLst>
                                            <p:cond delay="1312"/>
                                          </p:stCondLst>
                                        </p:cTn>
                                        <p:tgtEl>
                                          <p:spTgt spid="257027">
                                            <p:txEl>
                                              <p:pRg st="1" end="1"/>
                                            </p:txEl>
                                          </p:spTgt>
                                        </p:tgtEl>
                                      </p:cBhvr>
                                      <p:to x="100000" y="80000"/>
                                    </p:animScale>
                                    <p:animScale>
                                      <p:cBhvr>
                                        <p:cTn id="33" dur="166" decel="50000">
                                          <p:stCondLst>
                                            <p:cond delay="1338"/>
                                          </p:stCondLst>
                                        </p:cTn>
                                        <p:tgtEl>
                                          <p:spTgt spid="257027">
                                            <p:txEl>
                                              <p:pRg st="1" end="1"/>
                                            </p:txEl>
                                          </p:spTgt>
                                        </p:tgtEl>
                                      </p:cBhvr>
                                      <p:to x="100000" y="100000"/>
                                    </p:animScale>
                                    <p:animScale>
                                      <p:cBhvr>
                                        <p:cTn id="34" dur="26">
                                          <p:stCondLst>
                                            <p:cond delay="1642"/>
                                          </p:stCondLst>
                                        </p:cTn>
                                        <p:tgtEl>
                                          <p:spTgt spid="257027">
                                            <p:txEl>
                                              <p:pRg st="1" end="1"/>
                                            </p:txEl>
                                          </p:spTgt>
                                        </p:tgtEl>
                                      </p:cBhvr>
                                      <p:to x="100000" y="90000"/>
                                    </p:animScale>
                                    <p:animScale>
                                      <p:cBhvr>
                                        <p:cTn id="35" dur="166" decel="50000">
                                          <p:stCondLst>
                                            <p:cond delay="1668"/>
                                          </p:stCondLst>
                                        </p:cTn>
                                        <p:tgtEl>
                                          <p:spTgt spid="257027">
                                            <p:txEl>
                                              <p:pRg st="1" end="1"/>
                                            </p:txEl>
                                          </p:spTgt>
                                        </p:tgtEl>
                                      </p:cBhvr>
                                      <p:to x="100000" y="100000"/>
                                    </p:animScale>
                                    <p:animScale>
                                      <p:cBhvr>
                                        <p:cTn id="36" dur="26">
                                          <p:stCondLst>
                                            <p:cond delay="1808"/>
                                          </p:stCondLst>
                                        </p:cTn>
                                        <p:tgtEl>
                                          <p:spTgt spid="257027">
                                            <p:txEl>
                                              <p:pRg st="1" end="1"/>
                                            </p:txEl>
                                          </p:spTgt>
                                        </p:tgtEl>
                                      </p:cBhvr>
                                      <p:to x="100000" y="95000"/>
                                    </p:animScale>
                                    <p:animScale>
                                      <p:cBhvr>
                                        <p:cTn id="37" dur="166" decel="50000">
                                          <p:stCondLst>
                                            <p:cond delay="1834"/>
                                          </p:stCondLst>
                                        </p:cTn>
                                        <p:tgtEl>
                                          <p:spTgt spid="257027">
                                            <p:txEl>
                                              <p:pRg st="1" end="1"/>
                                            </p:txEl>
                                          </p:spTgt>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0" nodeType="clickEffect">
                                  <p:stCondLst>
                                    <p:cond delay="0"/>
                                  </p:stCondLst>
                                  <p:childTnLst>
                                    <p:set>
                                      <p:cBhvr>
                                        <p:cTn id="41" dur="1" fill="hold">
                                          <p:stCondLst>
                                            <p:cond delay="0"/>
                                          </p:stCondLst>
                                        </p:cTn>
                                        <p:tgtEl>
                                          <p:spTgt spid="257027">
                                            <p:txEl>
                                              <p:pRg st="2" end="2"/>
                                            </p:txEl>
                                          </p:spTgt>
                                        </p:tgtEl>
                                        <p:attrNameLst>
                                          <p:attrName>style.visibility</p:attrName>
                                        </p:attrNameLst>
                                      </p:cBhvr>
                                      <p:to>
                                        <p:strVal val="visible"/>
                                      </p:to>
                                    </p:set>
                                    <p:animEffect transition="in" filter="wipe(down)">
                                      <p:cBhvr>
                                        <p:cTn id="42" dur="580">
                                          <p:stCondLst>
                                            <p:cond delay="0"/>
                                          </p:stCondLst>
                                        </p:cTn>
                                        <p:tgtEl>
                                          <p:spTgt spid="257027">
                                            <p:txEl>
                                              <p:pRg st="2" end="2"/>
                                            </p:txEl>
                                          </p:spTgt>
                                        </p:tgtEl>
                                      </p:cBhvr>
                                    </p:animEffect>
                                    <p:anim calcmode="lin" valueType="num">
                                      <p:cBhvr>
                                        <p:cTn id="43" dur="1822" tmFilter="0,0; 0.14,0.36; 0.43,0.73; 0.71,0.91; 1.0,1.0">
                                          <p:stCondLst>
                                            <p:cond delay="0"/>
                                          </p:stCondLst>
                                        </p:cTn>
                                        <p:tgtEl>
                                          <p:spTgt spid="257027">
                                            <p:txEl>
                                              <p:pRg st="2" end="2"/>
                                            </p:txEl>
                                          </p:spTgt>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257027">
                                            <p:txEl>
                                              <p:pRg st="2" end="2"/>
                                            </p:txEl>
                                          </p:spTgt>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257027">
                                            <p:txEl>
                                              <p:pRg st="2" end="2"/>
                                            </p:txEl>
                                          </p:spTgt>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257027">
                                            <p:txEl>
                                              <p:pRg st="2" end="2"/>
                                            </p:txEl>
                                          </p:spTgt>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257027">
                                            <p:txEl>
                                              <p:pRg st="2" end="2"/>
                                            </p:txEl>
                                          </p:spTgt>
                                        </p:tgtEl>
                                        <p:attrNameLst>
                                          <p:attrName>ppt_y</p:attrName>
                                        </p:attrNameLst>
                                      </p:cBhvr>
                                      <p:tavLst>
                                        <p:tav tm="0" fmla="#ppt_y-sin(pi*$)/81">
                                          <p:val>
                                            <p:fltVal val="0"/>
                                          </p:val>
                                        </p:tav>
                                        <p:tav tm="100000">
                                          <p:val>
                                            <p:fltVal val="1"/>
                                          </p:val>
                                        </p:tav>
                                      </p:tavLst>
                                    </p:anim>
                                    <p:animScale>
                                      <p:cBhvr>
                                        <p:cTn id="48" dur="26">
                                          <p:stCondLst>
                                            <p:cond delay="650"/>
                                          </p:stCondLst>
                                        </p:cTn>
                                        <p:tgtEl>
                                          <p:spTgt spid="257027">
                                            <p:txEl>
                                              <p:pRg st="2" end="2"/>
                                            </p:txEl>
                                          </p:spTgt>
                                        </p:tgtEl>
                                      </p:cBhvr>
                                      <p:to x="100000" y="60000"/>
                                    </p:animScale>
                                    <p:animScale>
                                      <p:cBhvr>
                                        <p:cTn id="49" dur="166" decel="50000">
                                          <p:stCondLst>
                                            <p:cond delay="676"/>
                                          </p:stCondLst>
                                        </p:cTn>
                                        <p:tgtEl>
                                          <p:spTgt spid="257027">
                                            <p:txEl>
                                              <p:pRg st="2" end="2"/>
                                            </p:txEl>
                                          </p:spTgt>
                                        </p:tgtEl>
                                      </p:cBhvr>
                                      <p:to x="100000" y="100000"/>
                                    </p:animScale>
                                    <p:animScale>
                                      <p:cBhvr>
                                        <p:cTn id="50" dur="26">
                                          <p:stCondLst>
                                            <p:cond delay="1312"/>
                                          </p:stCondLst>
                                        </p:cTn>
                                        <p:tgtEl>
                                          <p:spTgt spid="257027">
                                            <p:txEl>
                                              <p:pRg st="2" end="2"/>
                                            </p:txEl>
                                          </p:spTgt>
                                        </p:tgtEl>
                                      </p:cBhvr>
                                      <p:to x="100000" y="80000"/>
                                    </p:animScale>
                                    <p:animScale>
                                      <p:cBhvr>
                                        <p:cTn id="51" dur="166" decel="50000">
                                          <p:stCondLst>
                                            <p:cond delay="1338"/>
                                          </p:stCondLst>
                                        </p:cTn>
                                        <p:tgtEl>
                                          <p:spTgt spid="257027">
                                            <p:txEl>
                                              <p:pRg st="2" end="2"/>
                                            </p:txEl>
                                          </p:spTgt>
                                        </p:tgtEl>
                                      </p:cBhvr>
                                      <p:to x="100000" y="100000"/>
                                    </p:animScale>
                                    <p:animScale>
                                      <p:cBhvr>
                                        <p:cTn id="52" dur="26">
                                          <p:stCondLst>
                                            <p:cond delay="1642"/>
                                          </p:stCondLst>
                                        </p:cTn>
                                        <p:tgtEl>
                                          <p:spTgt spid="257027">
                                            <p:txEl>
                                              <p:pRg st="2" end="2"/>
                                            </p:txEl>
                                          </p:spTgt>
                                        </p:tgtEl>
                                      </p:cBhvr>
                                      <p:to x="100000" y="90000"/>
                                    </p:animScale>
                                    <p:animScale>
                                      <p:cBhvr>
                                        <p:cTn id="53" dur="166" decel="50000">
                                          <p:stCondLst>
                                            <p:cond delay="1668"/>
                                          </p:stCondLst>
                                        </p:cTn>
                                        <p:tgtEl>
                                          <p:spTgt spid="257027">
                                            <p:txEl>
                                              <p:pRg st="2" end="2"/>
                                            </p:txEl>
                                          </p:spTgt>
                                        </p:tgtEl>
                                      </p:cBhvr>
                                      <p:to x="100000" y="100000"/>
                                    </p:animScale>
                                    <p:animScale>
                                      <p:cBhvr>
                                        <p:cTn id="54" dur="26">
                                          <p:stCondLst>
                                            <p:cond delay="1808"/>
                                          </p:stCondLst>
                                        </p:cTn>
                                        <p:tgtEl>
                                          <p:spTgt spid="257027">
                                            <p:txEl>
                                              <p:pRg st="2" end="2"/>
                                            </p:txEl>
                                          </p:spTgt>
                                        </p:tgtEl>
                                      </p:cBhvr>
                                      <p:to x="100000" y="95000"/>
                                    </p:animScale>
                                    <p:animScale>
                                      <p:cBhvr>
                                        <p:cTn id="55" dur="166" decel="50000">
                                          <p:stCondLst>
                                            <p:cond delay="1834"/>
                                          </p:stCondLst>
                                        </p:cTn>
                                        <p:tgtEl>
                                          <p:spTgt spid="257027">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7" grpId="0" uiExpand="1" build="p"/>
    </p:bldLst>
  </p:timing>
</p:sld>
</file>

<file path=ppt/theme/theme1.xml><?xml version="1.0" encoding="utf-8"?>
<a:theme xmlns:a="http://schemas.openxmlformats.org/drawingml/2006/main" name="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2103</TotalTime>
  <Words>1215</Words>
  <Application>Microsoft Office PowerPoint</Application>
  <PresentationFormat>Экран (4:3)</PresentationFormat>
  <Paragraphs>84</Paragraphs>
  <Slides>19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19</vt:i4>
      </vt:variant>
    </vt:vector>
  </HeadingPairs>
  <TitlesOfParts>
    <vt:vector size="26" baseType="lpstr">
      <vt:lpstr>Arial</vt:lpstr>
      <vt:lpstr>Calibri</vt:lpstr>
      <vt:lpstr>Calibri Light</vt:lpstr>
      <vt:lpstr>Times New Roman</vt:lpstr>
      <vt:lpstr>Wingdings</vt:lpstr>
      <vt:lpstr>Лучи</vt:lpstr>
      <vt:lpstr>Тема Office</vt:lpstr>
      <vt:lpstr> Методология построения национальных счетов</vt:lpstr>
      <vt:lpstr>План лекции:</vt:lpstr>
      <vt:lpstr>1. Общие методы и принципы учета в системе национального счетоводства.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СтГАУ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Деканат</dc:creator>
  <cp:lastModifiedBy>Алексей Николаевич Герасимов</cp:lastModifiedBy>
  <cp:revision>144</cp:revision>
  <dcterms:created xsi:type="dcterms:W3CDTF">2004-02-20T08:27:47Z</dcterms:created>
  <dcterms:modified xsi:type="dcterms:W3CDTF">2020-04-13T12:55:21Z</dcterms:modified>
</cp:coreProperties>
</file>